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63" r:id="rId2"/>
    <p:sldId id="257" r:id="rId3"/>
    <p:sldId id="256" r:id="rId4"/>
    <p:sldId id="258" r:id="rId5"/>
    <p:sldId id="259" r:id="rId6"/>
    <p:sldId id="262" r:id="rId7"/>
    <p:sldId id="265" r:id="rId8"/>
    <p:sldId id="260" r:id="rId9"/>
    <p:sldId id="267" r:id="rId10"/>
    <p:sldId id="268"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185" autoAdjust="0"/>
    <p:restoredTop sz="94660"/>
  </p:normalViewPr>
  <p:slideViewPr>
    <p:cSldViewPr snapToGrid="0">
      <p:cViewPr varScale="1">
        <p:scale>
          <a:sx n="113" d="100"/>
          <a:sy n="113" d="100"/>
        </p:scale>
        <p:origin x="10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A6E881-8611-4A8A-8053-926486BF3EA7}" type="datetimeFigureOut">
              <a:rPr lang="en-GB" smtClean="0"/>
              <a:t>16/02/2024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D93BD5-91C2-43C4-ABFF-7BC598BCB24B}" type="slidenum">
              <a:rPr lang="en-GB" smtClean="0"/>
              <a:t>‹#›</a:t>
            </a:fld>
            <a:endParaRPr lang="en-GB"/>
          </a:p>
        </p:txBody>
      </p:sp>
    </p:spTree>
    <p:extLst>
      <p:ext uri="{BB962C8B-B14F-4D97-AF65-F5344CB8AC3E}">
        <p14:creationId xmlns:p14="http://schemas.microsoft.com/office/powerpoint/2010/main" val="8591380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DD93BD5-91C2-43C4-ABFF-7BC598BCB24B}" type="slidenum">
              <a:rPr lang="en-GB" smtClean="0"/>
              <a:t>1</a:t>
            </a:fld>
            <a:endParaRPr lang="en-GB"/>
          </a:p>
        </p:txBody>
      </p:sp>
    </p:spTree>
    <p:extLst>
      <p:ext uri="{BB962C8B-B14F-4D97-AF65-F5344CB8AC3E}">
        <p14:creationId xmlns:p14="http://schemas.microsoft.com/office/powerpoint/2010/main" val="39912105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DD93BD5-91C2-43C4-ABFF-7BC598BCB24B}" type="slidenum">
              <a:rPr lang="en-GB" smtClean="0"/>
              <a:t>2</a:t>
            </a:fld>
            <a:endParaRPr lang="en-GB"/>
          </a:p>
        </p:txBody>
      </p:sp>
    </p:spTree>
    <p:extLst>
      <p:ext uri="{BB962C8B-B14F-4D97-AF65-F5344CB8AC3E}">
        <p14:creationId xmlns:p14="http://schemas.microsoft.com/office/powerpoint/2010/main" val="4124953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DD93BD5-91C2-43C4-ABFF-7BC598BCB24B}" type="slidenum">
              <a:rPr lang="en-GB" smtClean="0"/>
              <a:t>3</a:t>
            </a:fld>
            <a:endParaRPr lang="en-GB"/>
          </a:p>
        </p:txBody>
      </p:sp>
    </p:spTree>
    <p:extLst>
      <p:ext uri="{BB962C8B-B14F-4D97-AF65-F5344CB8AC3E}">
        <p14:creationId xmlns:p14="http://schemas.microsoft.com/office/powerpoint/2010/main" val="22350456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DD93BD5-91C2-43C4-ABFF-7BC598BCB24B}" type="slidenum">
              <a:rPr lang="en-GB" smtClean="0"/>
              <a:t>4</a:t>
            </a:fld>
            <a:endParaRPr lang="en-GB"/>
          </a:p>
        </p:txBody>
      </p:sp>
    </p:spTree>
    <p:extLst>
      <p:ext uri="{BB962C8B-B14F-4D97-AF65-F5344CB8AC3E}">
        <p14:creationId xmlns:p14="http://schemas.microsoft.com/office/powerpoint/2010/main" val="38170133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DD93BD5-91C2-43C4-ABFF-7BC598BCB24B}" type="slidenum">
              <a:rPr lang="en-GB" smtClean="0"/>
              <a:t>5</a:t>
            </a:fld>
            <a:endParaRPr lang="en-GB"/>
          </a:p>
        </p:txBody>
      </p:sp>
    </p:spTree>
    <p:extLst>
      <p:ext uri="{BB962C8B-B14F-4D97-AF65-F5344CB8AC3E}">
        <p14:creationId xmlns:p14="http://schemas.microsoft.com/office/powerpoint/2010/main" val="28299825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DD93BD5-91C2-43C4-ABFF-7BC598BCB24B}" type="slidenum">
              <a:rPr lang="en-GB" smtClean="0"/>
              <a:t>6</a:t>
            </a:fld>
            <a:endParaRPr lang="en-GB"/>
          </a:p>
        </p:txBody>
      </p:sp>
    </p:spTree>
    <p:extLst>
      <p:ext uri="{BB962C8B-B14F-4D97-AF65-F5344CB8AC3E}">
        <p14:creationId xmlns:p14="http://schemas.microsoft.com/office/powerpoint/2010/main" val="39051585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C9DCC2-4A27-18EA-D737-D8345F2B73D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94A7AEA-D49C-7126-3A9B-1A89FD5479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FF58D3F-1E43-5A50-1208-C602286FD079}"/>
              </a:ext>
            </a:extLst>
          </p:cNvPr>
          <p:cNvSpPr>
            <a:spLocks noGrp="1"/>
          </p:cNvSpPr>
          <p:nvPr>
            <p:ph type="dt" sz="half" idx="10"/>
          </p:nvPr>
        </p:nvSpPr>
        <p:spPr/>
        <p:txBody>
          <a:bodyPr/>
          <a:lstStyle/>
          <a:p>
            <a:fld id="{CF39AABE-6301-44B0-9F3A-C5C2E7CCCE45}" type="datetimeFigureOut">
              <a:rPr lang="en-GB" smtClean="0"/>
              <a:t>16/02/2024</a:t>
            </a:fld>
            <a:endParaRPr lang="en-GB"/>
          </a:p>
        </p:txBody>
      </p:sp>
      <p:sp>
        <p:nvSpPr>
          <p:cNvPr id="5" name="Footer Placeholder 4">
            <a:extLst>
              <a:ext uri="{FF2B5EF4-FFF2-40B4-BE49-F238E27FC236}">
                <a16:creationId xmlns:a16="http://schemas.microsoft.com/office/drawing/2014/main" id="{4A3D40D6-24EA-3DB2-81DB-BD14B2E6360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6045615-66BB-6A88-EEBD-2256F93045C7}"/>
              </a:ext>
            </a:extLst>
          </p:cNvPr>
          <p:cNvSpPr>
            <a:spLocks noGrp="1"/>
          </p:cNvSpPr>
          <p:nvPr>
            <p:ph type="sldNum" sz="quarter" idx="12"/>
          </p:nvPr>
        </p:nvSpPr>
        <p:spPr/>
        <p:txBody>
          <a:bodyPr/>
          <a:lstStyle/>
          <a:p>
            <a:fld id="{75D9BE83-9EBF-4726-8062-36DFBDAE3FDE}" type="slidenum">
              <a:rPr lang="en-GB" smtClean="0"/>
              <a:t>‹#›</a:t>
            </a:fld>
            <a:endParaRPr lang="en-GB"/>
          </a:p>
        </p:txBody>
      </p:sp>
    </p:spTree>
    <p:extLst>
      <p:ext uri="{BB962C8B-B14F-4D97-AF65-F5344CB8AC3E}">
        <p14:creationId xmlns:p14="http://schemas.microsoft.com/office/powerpoint/2010/main" val="23757236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37E42-4F11-DC89-BBC9-06CBAA3237F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3DC2AEE-FEE9-3D73-5DC4-B3A7C34D680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57574C3-9B49-B17E-D803-CF864A56737D}"/>
              </a:ext>
            </a:extLst>
          </p:cNvPr>
          <p:cNvSpPr>
            <a:spLocks noGrp="1"/>
          </p:cNvSpPr>
          <p:nvPr>
            <p:ph type="dt" sz="half" idx="10"/>
          </p:nvPr>
        </p:nvSpPr>
        <p:spPr/>
        <p:txBody>
          <a:bodyPr/>
          <a:lstStyle/>
          <a:p>
            <a:fld id="{CF39AABE-6301-44B0-9F3A-C5C2E7CCCE45}" type="datetimeFigureOut">
              <a:rPr lang="en-GB" smtClean="0"/>
              <a:t>16/02/2024</a:t>
            </a:fld>
            <a:endParaRPr lang="en-GB"/>
          </a:p>
        </p:txBody>
      </p:sp>
      <p:sp>
        <p:nvSpPr>
          <p:cNvPr id="5" name="Footer Placeholder 4">
            <a:extLst>
              <a:ext uri="{FF2B5EF4-FFF2-40B4-BE49-F238E27FC236}">
                <a16:creationId xmlns:a16="http://schemas.microsoft.com/office/drawing/2014/main" id="{5861ACA3-D547-3036-CF45-7DF31321EE7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396BA2F-959D-A1AE-C34E-63220ED9D5B1}"/>
              </a:ext>
            </a:extLst>
          </p:cNvPr>
          <p:cNvSpPr>
            <a:spLocks noGrp="1"/>
          </p:cNvSpPr>
          <p:nvPr>
            <p:ph type="sldNum" sz="quarter" idx="12"/>
          </p:nvPr>
        </p:nvSpPr>
        <p:spPr/>
        <p:txBody>
          <a:bodyPr/>
          <a:lstStyle/>
          <a:p>
            <a:fld id="{75D9BE83-9EBF-4726-8062-36DFBDAE3FDE}" type="slidenum">
              <a:rPr lang="en-GB" smtClean="0"/>
              <a:t>‹#›</a:t>
            </a:fld>
            <a:endParaRPr lang="en-GB"/>
          </a:p>
        </p:txBody>
      </p:sp>
    </p:spTree>
    <p:extLst>
      <p:ext uri="{BB962C8B-B14F-4D97-AF65-F5344CB8AC3E}">
        <p14:creationId xmlns:p14="http://schemas.microsoft.com/office/powerpoint/2010/main" val="877035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A9BF249-E8EB-D067-FD9E-681B4CE031C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3695FC4-B2F8-FB1B-E187-C669DDC0661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13F0DBA-4F88-F05B-048D-DDF92BFBA28A}"/>
              </a:ext>
            </a:extLst>
          </p:cNvPr>
          <p:cNvSpPr>
            <a:spLocks noGrp="1"/>
          </p:cNvSpPr>
          <p:nvPr>
            <p:ph type="dt" sz="half" idx="10"/>
          </p:nvPr>
        </p:nvSpPr>
        <p:spPr/>
        <p:txBody>
          <a:bodyPr/>
          <a:lstStyle/>
          <a:p>
            <a:fld id="{CF39AABE-6301-44B0-9F3A-C5C2E7CCCE45}" type="datetimeFigureOut">
              <a:rPr lang="en-GB" smtClean="0"/>
              <a:t>16/02/2024</a:t>
            </a:fld>
            <a:endParaRPr lang="en-GB"/>
          </a:p>
        </p:txBody>
      </p:sp>
      <p:sp>
        <p:nvSpPr>
          <p:cNvPr id="5" name="Footer Placeholder 4">
            <a:extLst>
              <a:ext uri="{FF2B5EF4-FFF2-40B4-BE49-F238E27FC236}">
                <a16:creationId xmlns:a16="http://schemas.microsoft.com/office/drawing/2014/main" id="{BCDCEFA9-2ABE-0327-F124-D7CBED44CA6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7A95D4F-07B1-68AF-C7B5-D728B66A1DDA}"/>
              </a:ext>
            </a:extLst>
          </p:cNvPr>
          <p:cNvSpPr>
            <a:spLocks noGrp="1"/>
          </p:cNvSpPr>
          <p:nvPr>
            <p:ph type="sldNum" sz="quarter" idx="12"/>
          </p:nvPr>
        </p:nvSpPr>
        <p:spPr/>
        <p:txBody>
          <a:bodyPr/>
          <a:lstStyle/>
          <a:p>
            <a:fld id="{75D9BE83-9EBF-4726-8062-36DFBDAE3FDE}" type="slidenum">
              <a:rPr lang="en-GB" smtClean="0"/>
              <a:t>‹#›</a:t>
            </a:fld>
            <a:endParaRPr lang="en-GB"/>
          </a:p>
        </p:txBody>
      </p:sp>
    </p:spTree>
    <p:extLst>
      <p:ext uri="{BB962C8B-B14F-4D97-AF65-F5344CB8AC3E}">
        <p14:creationId xmlns:p14="http://schemas.microsoft.com/office/powerpoint/2010/main" val="3644495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1744F-0D38-2E52-F027-2C01BAB1B98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3F326BD-A46A-2399-B7A7-2B1621A947A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4A96A94-2E62-3A8B-674A-8ED7E8AAF220}"/>
              </a:ext>
            </a:extLst>
          </p:cNvPr>
          <p:cNvSpPr>
            <a:spLocks noGrp="1"/>
          </p:cNvSpPr>
          <p:nvPr>
            <p:ph type="dt" sz="half" idx="10"/>
          </p:nvPr>
        </p:nvSpPr>
        <p:spPr/>
        <p:txBody>
          <a:bodyPr/>
          <a:lstStyle/>
          <a:p>
            <a:fld id="{CF39AABE-6301-44B0-9F3A-C5C2E7CCCE45}" type="datetimeFigureOut">
              <a:rPr lang="en-GB" smtClean="0"/>
              <a:t>16/02/2024</a:t>
            </a:fld>
            <a:endParaRPr lang="en-GB"/>
          </a:p>
        </p:txBody>
      </p:sp>
      <p:sp>
        <p:nvSpPr>
          <p:cNvPr id="5" name="Footer Placeholder 4">
            <a:extLst>
              <a:ext uri="{FF2B5EF4-FFF2-40B4-BE49-F238E27FC236}">
                <a16:creationId xmlns:a16="http://schemas.microsoft.com/office/drawing/2014/main" id="{77860985-0B0F-CA59-DD09-F6173E08433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C1FFF1D-BF7F-E430-011F-8FAFB4A87FF8}"/>
              </a:ext>
            </a:extLst>
          </p:cNvPr>
          <p:cNvSpPr>
            <a:spLocks noGrp="1"/>
          </p:cNvSpPr>
          <p:nvPr>
            <p:ph type="sldNum" sz="quarter" idx="12"/>
          </p:nvPr>
        </p:nvSpPr>
        <p:spPr/>
        <p:txBody>
          <a:bodyPr/>
          <a:lstStyle/>
          <a:p>
            <a:fld id="{75D9BE83-9EBF-4726-8062-36DFBDAE3FDE}" type="slidenum">
              <a:rPr lang="en-GB" smtClean="0"/>
              <a:t>‹#›</a:t>
            </a:fld>
            <a:endParaRPr lang="en-GB"/>
          </a:p>
        </p:txBody>
      </p:sp>
    </p:spTree>
    <p:extLst>
      <p:ext uri="{BB962C8B-B14F-4D97-AF65-F5344CB8AC3E}">
        <p14:creationId xmlns:p14="http://schemas.microsoft.com/office/powerpoint/2010/main" val="1575789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AFC54-905D-BB16-AE6E-D1481515AA7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28AB754-E53B-05B0-18F7-F1BD3D86AF0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4D37F5F-9333-EE96-AA3D-BB4AC9C32CFF}"/>
              </a:ext>
            </a:extLst>
          </p:cNvPr>
          <p:cNvSpPr>
            <a:spLocks noGrp="1"/>
          </p:cNvSpPr>
          <p:nvPr>
            <p:ph type="dt" sz="half" idx="10"/>
          </p:nvPr>
        </p:nvSpPr>
        <p:spPr/>
        <p:txBody>
          <a:bodyPr/>
          <a:lstStyle/>
          <a:p>
            <a:fld id="{CF39AABE-6301-44B0-9F3A-C5C2E7CCCE45}" type="datetimeFigureOut">
              <a:rPr lang="en-GB" smtClean="0"/>
              <a:t>16/02/2024</a:t>
            </a:fld>
            <a:endParaRPr lang="en-GB"/>
          </a:p>
        </p:txBody>
      </p:sp>
      <p:sp>
        <p:nvSpPr>
          <p:cNvPr id="5" name="Footer Placeholder 4">
            <a:extLst>
              <a:ext uri="{FF2B5EF4-FFF2-40B4-BE49-F238E27FC236}">
                <a16:creationId xmlns:a16="http://schemas.microsoft.com/office/drawing/2014/main" id="{FCDE3899-F46F-902E-2691-C901BA81FE2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44ED77F-66D3-EEA2-19E5-4E04C250A538}"/>
              </a:ext>
            </a:extLst>
          </p:cNvPr>
          <p:cNvSpPr>
            <a:spLocks noGrp="1"/>
          </p:cNvSpPr>
          <p:nvPr>
            <p:ph type="sldNum" sz="quarter" idx="12"/>
          </p:nvPr>
        </p:nvSpPr>
        <p:spPr/>
        <p:txBody>
          <a:bodyPr/>
          <a:lstStyle/>
          <a:p>
            <a:fld id="{75D9BE83-9EBF-4726-8062-36DFBDAE3FDE}" type="slidenum">
              <a:rPr lang="en-GB" smtClean="0"/>
              <a:t>‹#›</a:t>
            </a:fld>
            <a:endParaRPr lang="en-GB"/>
          </a:p>
        </p:txBody>
      </p:sp>
    </p:spTree>
    <p:extLst>
      <p:ext uri="{BB962C8B-B14F-4D97-AF65-F5344CB8AC3E}">
        <p14:creationId xmlns:p14="http://schemas.microsoft.com/office/powerpoint/2010/main" val="14473800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C486F-C2CB-3933-46C2-79470A6E517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A59EB7B-D522-D51A-B9A9-3333A8885F3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F5590D4-1E33-D9D7-5E2C-F68439BD799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BDD0D30-E675-CC7F-0A17-EFE83D193276}"/>
              </a:ext>
            </a:extLst>
          </p:cNvPr>
          <p:cNvSpPr>
            <a:spLocks noGrp="1"/>
          </p:cNvSpPr>
          <p:nvPr>
            <p:ph type="dt" sz="half" idx="10"/>
          </p:nvPr>
        </p:nvSpPr>
        <p:spPr/>
        <p:txBody>
          <a:bodyPr/>
          <a:lstStyle/>
          <a:p>
            <a:fld id="{CF39AABE-6301-44B0-9F3A-C5C2E7CCCE45}" type="datetimeFigureOut">
              <a:rPr lang="en-GB" smtClean="0"/>
              <a:t>16/02/2024</a:t>
            </a:fld>
            <a:endParaRPr lang="en-GB"/>
          </a:p>
        </p:txBody>
      </p:sp>
      <p:sp>
        <p:nvSpPr>
          <p:cNvPr id="6" name="Footer Placeholder 5">
            <a:extLst>
              <a:ext uri="{FF2B5EF4-FFF2-40B4-BE49-F238E27FC236}">
                <a16:creationId xmlns:a16="http://schemas.microsoft.com/office/drawing/2014/main" id="{EA4C961E-EE06-8FCC-8DE2-2931BF49ABB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5878BCA-36CB-29A7-F7E1-6C76CB22A8E2}"/>
              </a:ext>
            </a:extLst>
          </p:cNvPr>
          <p:cNvSpPr>
            <a:spLocks noGrp="1"/>
          </p:cNvSpPr>
          <p:nvPr>
            <p:ph type="sldNum" sz="quarter" idx="12"/>
          </p:nvPr>
        </p:nvSpPr>
        <p:spPr/>
        <p:txBody>
          <a:bodyPr/>
          <a:lstStyle/>
          <a:p>
            <a:fld id="{75D9BE83-9EBF-4726-8062-36DFBDAE3FDE}" type="slidenum">
              <a:rPr lang="en-GB" smtClean="0"/>
              <a:t>‹#›</a:t>
            </a:fld>
            <a:endParaRPr lang="en-GB"/>
          </a:p>
        </p:txBody>
      </p:sp>
    </p:spTree>
    <p:extLst>
      <p:ext uri="{BB962C8B-B14F-4D97-AF65-F5344CB8AC3E}">
        <p14:creationId xmlns:p14="http://schemas.microsoft.com/office/powerpoint/2010/main" val="24656856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1C73C-491C-8AA7-92C2-8A46D25BD1F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752D264-944B-0D38-5816-9AD999BCCE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0B21294-3237-E1F9-90A7-7F565A92673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8E821A9-3FBE-55CE-38CD-C42AAF6D63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CE20C37-7509-7099-8A66-DF308E6B7C3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D85B54F-A09D-F2FA-1A05-43FD8FC2C0F2}"/>
              </a:ext>
            </a:extLst>
          </p:cNvPr>
          <p:cNvSpPr>
            <a:spLocks noGrp="1"/>
          </p:cNvSpPr>
          <p:nvPr>
            <p:ph type="dt" sz="half" idx="10"/>
          </p:nvPr>
        </p:nvSpPr>
        <p:spPr/>
        <p:txBody>
          <a:bodyPr/>
          <a:lstStyle/>
          <a:p>
            <a:fld id="{CF39AABE-6301-44B0-9F3A-C5C2E7CCCE45}" type="datetimeFigureOut">
              <a:rPr lang="en-GB" smtClean="0"/>
              <a:t>16/02/2024</a:t>
            </a:fld>
            <a:endParaRPr lang="en-GB"/>
          </a:p>
        </p:txBody>
      </p:sp>
      <p:sp>
        <p:nvSpPr>
          <p:cNvPr id="8" name="Footer Placeholder 7">
            <a:extLst>
              <a:ext uri="{FF2B5EF4-FFF2-40B4-BE49-F238E27FC236}">
                <a16:creationId xmlns:a16="http://schemas.microsoft.com/office/drawing/2014/main" id="{6F4D9923-500E-6511-809A-C72EC18B3E9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4C454EF-D354-EFD7-607C-530E1042082A}"/>
              </a:ext>
            </a:extLst>
          </p:cNvPr>
          <p:cNvSpPr>
            <a:spLocks noGrp="1"/>
          </p:cNvSpPr>
          <p:nvPr>
            <p:ph type="sldNum" sz="quarter" idx="12"/>
          </p:nvPr>
        </p:nvSpPr>
        <p:spPr/>
        <p:txBody>
          <a:bodyPr/>
          <a:lstStyle/>
          <a:p>
            <a:fld id="{75D9BE83-9EBF-4726-8062-36DFBDAE3FDE}" type="slidenum">
              <a:rPr lang="en-GB" smtClean="0"/>
              <a:t>‹#›</a:t>
            </a:fld>
            <a:endParaRPr lang="en-GB"/>
          </a:p>
        </p:txBody>
      </p:sp>
    </p:spTree>
    <p:extLst>
      <p:ext uri="{BB962C8B-B14F-4D97-AF65-F5344CB8AC3E}">
        <p14:creationId xmlns:p14="http://schemas.microsoft.com/office/powerpoint/2010/main" val="617385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920CD8-7BBF-6269-452B-98F7236FA33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98AB698-3C88-B62D-901A-E80723C153E3}"/>
              </a:ext>
            </a:extLst>
          </p:cNvPr>
          <p:cNvSpPr>
            <a:spLocks noGrp="1"/>
          </p:cNvSpPr>
          <p:nvPr>
            <p:ph type="dt" sz="half" idx="10"/>
          </p:nvPr>
        </p:nvSpPr>
        <p:spPr/>
        <p:txBody>
          <a:bodyPr/>
          <a:lstStyle/>
          <a:p>
            <a:fld id="{CF39AABE-6301-44B0-9F3A-C5C2E7CCCE45}" type="datetimeFigureOut">
              <a:rPr lang="en-GB" smtClean="0"/>
              <a:t>16/02/2024</a:t>
            </a:fld>
            <a:endParaRPr lang="en-GB"/>
          </a:p>
        </p:txBody>
      </p:sp>
      <p:sp>
        <p:nvSpPr>
          <p:cNvPr id="4" name="Footer Placeholder 3">
            <a:extLst>
              <a:ext uri="{FF2B5EF4-FFF2-40B4-BE49-F238E27FC236}">
                <a16:creationId xmlns:a16="http://schemas.microsoft.com/office/drawing/2014/main" id="{5816080A-4DFD-40CC-457B-A5EA14F41B4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C862932-D625-AC64-AB86-B3151B8D42B4}"/>
              </a:ext>
            </a:extLst>
          </p:cNvPr>
          <p:cNvSpPr>
            <a:spLocks noGrp="1"/>
          </p:cNvSpPr>
          <p:nvPr>
            <p:ph type="sldNum" sz="quarter" idx="12"/>
          </p:nvPr>
        </p:nvSpPr>
        <p:spPr/>
        <p:txBody>
          <a:bodyPr/>
          <a:lstStyle/>
          <a:p>
            <a:fld id="{75D9BE83-9EBF-4726-8062-36DFBDAE3FDE}" type="slidenum">
              <a:rPr lang="en-GB" smtClean="0"/>
              <a:t>‹#›</a:t>
            </a:fld>
            <a:endParaRPr lang="en-GB"/>
          </a:p>
        </p:txBody>
      </p:sp>
    </p:spTree>
    <p:extLst>
      <p:ext uri="{BB962C8B-B14F-4D97-AF65-F5344CB8AC3E}">
        <p14:creationId xmlns:p14="http://schemas.microsoft.com/office/powerpoint/2010/main" val="3408998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0BB6B26-CD12-C199-2DE6-14BACDA7CB1B}"/>
              </a:ext>
            </a:extLst>
          </p:cNvPr>
          <p:cNvSpPr>
            <a:spLocks noGrp="1"/>
          </p:cNvSpPr>
          <p:nvPr>
            <p:ph type="dt" sz="half" idx="10"/>
          </p:nvPr>
        </p:nvSpPr>
        <p:spPr/>
        <p:txBody>
          <a:bodyPr/>
          <a:lstStyle/>
          <a:p>
            <a:fld id="{CF39AABE-6301-44B0-9F3A-C5C2E7CCCE45}" type="datetimeFigureOut">
              <a:rPr lang="en-GB" smtClean="0"/>
              <a:t>16/02/2024</a:t>
            </a:fld>
            <a:endParaRPr lang="en-GB"/>
          </a:p>
        </p:txBody>
      </p:sp>
      <p:sp>
        <p:nvSpPr>
          <p:cNvPr id="3" name="Footer Placeholder 2">
            <a:extLst>
              <a:ext uri="{FF2B5EF4-FFF2-40B4-BE49-F238E27FC236}">
                <a16:creationId xmlns:a16="http://schemas.microsoft.com/office/drawing/2014/main" id="{32D5FA36-C622-B4DF-3446-002F71B61A2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0F574BC-2C63-C4CD-C7CA-4272ACC54991}"/>
              </a:ext>
            </a:extLst>
          </p:cNvPr>
          <p:cNvSpPr>
            <a:spLocks noGrp="1"/>
          </p:cNvSpPr>
          <p:nvPr>
            <p:ph type="sldNum" sz="quarter" idx="12"/>
          </p:nvPr>
        </p:nvSpPr>
        <p:spPr/>
        <p:txBody>
          <a:bodyPr/>
          <a:lstStyle/>
          <a:p>
            <a:fld id="{75D9BE83-9EBF-4726-8062-36DFBDAE3FDE}" type="slidenum">
              <a:rPr lang="en-GB" smtClean="0"/>
              <a:t>‹#›</a:t>
            </a:fld>
            <a:endParaRPr lang="en-GB"/>
          </a:p>
        </p:txBody>
      </p:sp>
    </p:spTree>
    <p:extLst>
      <p:ext uri="{BB962C8B-B14F-4D97-AF65-F5344CB8AC3E}">
        <p14:creationId xmlns:p14="http://schemas.microsoft.com/office/powerpoint/2010/main" val="24542291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8604B-2A96-12CB-513D-2E629F8572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4FC050D-B933-DB4A-5EE0-4289A288D3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DB184D4-0AD6-21D6-F257-CC9C531191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1B58B4-DF0A-055F-5183-9717647684B1}"/>
              </a:ext>
            </a:extLst>
          </p:cNvPr>
          <p:cNvSpPr>
            <a:spLocks noGrp="1"/>
          </p:cNvSpPr>
          <p:nvPr>
            <p:ph type="dt" sz="half" idx="10"/>
          </p:nvPr>
        </p:nvSpPr>
        <p:spPr/>
        <p:txBody>
          <a:bodyPr/>
          <a:lstStyle/>
          <a:p>
            <a:fld id="{CF39AABE-6301-44B0-9F3A-C5C2E7CCCE45}" type="datetimeFigureOut">
              <a:rPr lang="en-GB" smtClean="0"/>
              <a:t>16/02/2024</a:t>
            </a:fld>
            <a:endParaRPr lang="en-GB"/>
          </a:p>
        </p:txBody>
      </p:sp>
      <p:sp>
        <p:nvSpPr>
          <p:cNvPr id="6" name="Footer Placeholder 5">
            <a:extLst>
              <a:ext uri="{FF2B5EF4-FFF2-40B4-BE49-F238E27FC236}">
                <a16:creationId xmlns:a16="http://schemas.microsoft.com/office/drawing/2014/main" id="{2D31C0F0-8BA4-677D-1E16-C85D0D32058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F38CB31-B982-C439-1E51-DA5D854DA3EA}"/>
              </a:ext>
            </a:extLst>
          </p:cNvPr>
          <p:cNvSpPr>
            <a:spLocks noGrp="1"/>
          </p:cNvSpPr>
          <p:nvPr>
            <p:ph type="sldNum" sz="quarter" idx="12"/>
          </p:nvPr>
        </p:nvSpPr>
        <p:spPr/>
        <p:txBody>
          <a:bodyPr/>
          <a:lstStyle/>
          <a:p>
            <a:fld id="{75D9BE83-9EBF-4726-8062-36DFBDAE3FDE}" type="slidenum">
              <a:rPr lang="en-GB" smtClean="0"/>
              <a:t>‹#›</a:t>
            </a:fld>
            <a:endParaRPr lang="en-GB"/>
          </a:p>
        </p:txBody>
      </p:sp>
    </p:spTree>
    <p:extLst>
      <p:ext uri="{BB962C8B-B14F-4D97-AF65-F5344CB8AC3E}">
        <p14:creationId xmlns:p14="http://schemas.microsoft.com/office/powerpoint/2010/main" val="3885889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5339C-CC52-7FA6-1C53-1782189E3A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3C94B43-E7D9-0757-06B8-35345743F2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46EE317-F8DA-2E36-C396-A4778A5964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BA061FB-4BF6-DC5A-B1A6-F93BC1739E4B}"/>
              </a:ext>
            </a:extLst>
          </p:cNvPr>
          <p:cNvSpPr>
            <a:spLocks noGrp="1"/>
          </p:cNvSpPr>
          <p:nvPr>
            <p:ph type="dt" sz="half" idx="10"/>
          </p:nvPr>
        </p:nvSpPr>
        <p:spPr/>
        <p:txBody>
          <a:bodyPr/>
          <a:lstStyle/>
          <a:p>
            <a:fld id="{CF39AABE-6301-44B0-9F3A-C5C2E7CCCE45}" type="datetimeFigureOut">
              <a:rPr lang="en-GB" smtClean="0"/>
              <a:t>16/02/2024</a:t>
            </a:fld>
            <a:endParaRPr lang="en-GB"/>
          </a:p>
        </p:txBody>
      </p:sp>
      <p:sp>
        <p:nvSpPr>
          <p:cNvPr id="6" name="Footer Placeholder 5">
            <a:extLst>
              <a:ext uri="{FF2B5EF4-FFF2-40B4-BE49-F238E27FC236}">
                <a16:creationId xmlns:a16="http://schemas.microsoft.com/office/drawing/2014/main" id="{A6FE0D1D-B655-C28F-B4E9-F60435CBE3B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DCE42DD-42E7-F87E-FC0A-B001F0C97BE2}"/>
              </a:ext>
            </a:extLst>
          </p:cNvPr>
          <p:cNvSpPr>
            <a:spLocks noGrp="1"/>
          </p:cNvSpPr>
          <p:nvPr>
            <p:ph type="sldNum" sz="quarter" idx="12"/>
          </p:nvPr>
        </p:nvSpPr>
        <p:spPr/>
        <p:txBody>
          <a:bodyPr/>
          <a:lstStyle/>
          <a:p>
            <a:fld id="{75D9BE83-9EBF-4726-8062-36DFBDAE3FDE}" type="slidenum">
              <a:rPr lang="en-GB" smtClean="0"/>
              <a:t>‹#›</a:t>
            </a:fld>
            <a:endParaRPr lang="en-GB"/>
          </a:p>
        </p:txBody>
      </p:sp>
    </p:spTree>
    <p:extLst>
      <p:ext uri="{BB962C8B-B14F-4D97-AF65-F5344CB8AC3E}">
        <p14:creationId xmlns:p14="http://schemas.microsoft.com/office/powerpoint/2010/main" val="1896572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16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9611211-1816-229A-9F31-B4BF53AB0BA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FA87638-4A4D-1CC3-F148-3D0A5D82BAD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20AD4D8-6705-1B37-BCA5-4F420F7512F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39AABE-6301-44B0-9F3A-C5C2E7CCCE45}" type="datetimeFigureOut">
              <a:rPr lang="en-GB" smtClean="0"/>
              <a:t>16/02/2024</a:t>
            </a:fld>
            <a:endParaRPr lang="en-GB"/>
          </a:p>
        </p:txBody>
      </p:sp>
      <p:sp>
        <p:nvSpPr>
          <p:cNvPr id="5" name="Footer Placeholder 4">
            <a:extLst>
              <a:ext uri="{FF2B5EF4-FFF2-40B4-BE49-F238E27FC236}">
                <a16:creationId xmlns:a16="http://schemas.microsoft.com/office/drawing/2014/main" id="{5E1AC8AA-C22D-87EC-87A9-015281178E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1D14622-7E98-5066-C106-24FAA3AF49A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D9BE83-9EBF-4726-8062-36DFBDAE3FDE}" type="slidenum">
              <a:rPr lang="en-GB" smtClean="0"/>
              <a:t>‹#›</a:t>
            </a:fld>
            <a:endParaRPr lang="en-GB"/>
          </a:p>
        </p:txBody>
      </p:sp>
    </p:spTree>
    <p:extLst>
      <p:ext uri="{BB962C8B-B14F-4D97-AF65-F5344CB8AC3E}">
        <p14:creationId xmlns:p14="http://schemas.microsoft.com/office/powerpoint/2010/main" val="6181247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9.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604414A-51DE-C881-F472-918F645AA568}"/>
              </a:ext>
            </a:extLst>
          </p:cNvPr>
          <p:cNvPicPr>
            <a:picLocks noChangeAspect="1"/>
          </p:cNvPicPr>
          <p:nvPr/>
        </p:nvPicPr>
        <p:blipFill>
          <a:blip r:embed="rId3"/>
          <a:stretch>
            <a:fillRect/>
          </a:stretch>
        </p:blipFill>
        <p:spPr>
          <a:xfrm>
            <a:off x="2" y="-50799"/>
            <a:ext cx="12191998" cy="6857999"/>
          </a:xfrm>
          <a:prstGeom prst="rect">
            <a:avLst/>
          </a:prstGeom>
        </p:spPr>
      </p:pic>
    </p:spTree>
    <p:extLst>
      <p:ext uri="{BB962C8B-B14F-4D97-AF65-F5344CB8AC3E}">
        <p14:creationId xmlns:p14="http://schemas.microsoft.com/office/powerpoint/2010/main" val="9320423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CF6364-D921-8723-5214-38F1B59BB17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B8F64C8-1C67-1465-A046-EDCE16CF37DC}"/>
              </a:ext>
            </a:extLst>
          </p:cNvPr>
          <p:cNvPicPr>
            <a:picLocks noChangeAspect="1"/>
          </p:cNvPicPr>
          <p:nvPr/>
        </p:nvPicPr>
        <p:blipFill rotWithShape="1">
          <a:blip r:embed="rId2">
            <a:extLst>
              <a:ext uri="{28A0092B-C50C-407E-A947-70E740481C1C}">
                <a14:useLocalDpi xmlns:a14="http://schemas.microsoft.com/office/drawing/2010/main" val="0"/>
              </a:ext>
            </a:extLst>
          </a:blip>
          <a:srcRect l="9026" r="5359"/>
          <a:stretch/>
        </p:blipFill>
        <p:spPr>
          <a:xfrm>
            <a:off x="0" y="-1"/>
            <a:ext cx="12192000" cy="6858001"/>
          </a:xfrm>
          <a:prstGeom prst="rect">
            <a:avLst/>
          </a:prstGeom>
        </p:spPr>
      </p:pic>
      <p:sp>
        <p:nvSpPr>
          <p:cNvPr id="7" name="TextBox 6">
            <a:extLst>
              <a:ext uri="{FF2B5EF4-FFF2-40B4-BE49-F238E27FC236}">
                <a16:creationId xmlns:a16="http://schemas.microsoft.com/office/drawing/2014/main" id="{4F53AC5A-424D-C056-8FD7-9ACAFF9C0424}"/>
              </a:ext>
            </a:extLst>
          </p:cNvPr>
          <p:cNvSpPr txBox="1"/>
          <p:nvPr/>
        </p:nvSpPr>
        <p:spPr>
          <a:xfrm>
            <a:off x="4203699" y="2644169"/>
            <a:ext cx="3784601" cy="1569660"/>
          </a:xfrm>
          <a:prstGeom prst="rect">
            <a:avLst/>
          </a:prstGeom>
          <a:solidFill>
            <a:srgbClr val="8A695A">
              <a:alpha val="50196"/>
            </a:srgbClr>
          </a:solidFill>
        </p:spPr>
        <p:txBody>
          <a:bodyPr wrap="square" rtlCol="0">
            <a:spAutoFit/>
          </a:bodyPr>
          <a:lstStyle/>
          <a:p>
            <a:pPr algn="ctr"/>
            <a:r>
              <a:rPr lang="en-GB" sz="9600" dirty="0">
                <a:solidFill>
                  <a:schemeClr val="bg1"/>
                </a:solidFill>
                <a:effectLst>
                  <a:outerShdw blurRad="38100" dist="38100" dir="2700000" algn="tl">
                    <a:srgbClr val="000000">
                      <a:alpha val="43137"/>
                    </a:srgbClr>
                  </a:outerShdw>
                </a:effectLst>
                <a:latin typeface="Source Sans Pro" panose="020B0503030403020204" pitchFamily="34" charset="0"/>
                <a:ea typeface="Source Sans Pro" panose="020B0503030403020204" pitchFamily="34" charset="0"/>
              </a:rPr>
              <a:t>Q&amp;A</a:t>
            </a:r>
          </a:p>
        </p:txBody>
      </p:sp>
      <p:pic>
        <p:nvPicPr>
          <p:cNvPr id="9" name="Picture 8">
            <a:extLst>
              <a:ext uri="{FF2B5EF4-FFF2-40B4-BE49-F238E27FC236}">
                <a16:creationId xmlns:a16="http://schemas.microsoft.com/office/drawing/2014/main" id="{3C96C581-E2A3-56C5-01A4-B6B43F932631}"/>
              </a:ext>
            </a:extLst>
          </p:cNvPr>
          <p:cNvPicPr>
            <a:picLocks noChangeAspect="1"/>
          </p:cNvPicPr>
          <p:nvPr/>
        </p:nvPicPr>
        <p:blipFill>
          <a:blip r:embed="rId3"/>
          <a:stretch>
            <a:fillRect/>
          </a:stretch>
        </p:blipFill>
        <p:spPr>
          <a:xfrm>
            <a:off x="8556012" y="142142"/>
            <a:ext cx="3779921" cy="923149"/>
          </a:xfrm>
          <a:prstGeom prst="rect">
            <a:avLst/>
          </a:prstGeom>
        </p:spPr>
      </p:pic>
    </p:spTree>
    <p:extLst>
      <p:ext uri="{BB962C8B-B14F-4D97-AF65-F5344CB8AC3E}">
        <p14:creationId xmlns:p14="http://schemas.microsoft.com/office/powerpoint/2010/main" val="4131559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alpha val="22000"/>
          </a:schemeClr>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FA941C3-8C34-A8B3-CACB-8327718D6475}"/>
              </a:ext>
            </a:extLst>
          </p:cNvPr>
          <p:cNvPicPr>
            <a:picLocks noChangeAspect="1"/>
          </p:cNvPicPr>
          <p:nvPr/>
        </p:nvPicPr>
        <p:blipFill>
          <a:blip r:embed="rId3"/>
          <a:stretch>
            <a:fillRect/>
          </a:stretch>
        </p:blipFill>
        <p:spPr>
          <a:xfrm>
            <a:off x="2782812" y="371778"/>
            <a:ext cx="7656890" cy="2240146"/>
          </a:xfrm>
          <a:prstGeom prst="rect">
            <a:avLst/>
          </a:prstGeom>
        </p:spPr>
      </p:pic>
      <p:pic>
        <p:nvPicPr>
          <p:cNvPr id="9" name="Picture 8">
            <a:extLst>
              <a:ext uri="{FF2B5EF4-FFF2-40B4-BE49-F238E27FC236}">
                <a16:creationId xmlns:a16="http://schemas.microsoft.com/office/drawing/2014/main" id="{DF74F231-0ABC-E46C-61D2-F9F4FDA4AE49}"/>
              </a:ext>
            </a:extLst>
          </p:cNvPr>
          <p:cNvPicPr>
            <a:picLocks noChangeAspect="1"/>
          </p:cNvPicPr>
          <p:nvPr/>
        </p:nvPicPr>
        <p:blipFill>
          <a:blip r:embed="rId4"/>
          <a:stretch>
            <a:fillRect/>
          </a:stretch>
        </p:blipFill>
        <p:spPr>
          <a:xfrm>
            <a:off x="2758724" y="3693382"/>
            <a:ext cx="7656890" cy="2255994"/>
          </a:xfrm>
          <a:prstGeom prst="rect">
            <a:avLst/>
          </a:prstGeom>
        </p:spPr>
      </p:pic>
      <p:sp>
        <p:nvSpPr>
          <p:cNvPr id="10" name="TextBox 9">
            <a:extLst>
              <a:ext uri="{FF2B5EF4-FFF2-40B4-BE49-F238E27FC236}">
                <a16:creationId xmlns:a16="http://schemas.microsoft.com/office/drawing/2014/main" id="{87756F03-3C9C-CE9D-657F-12F9F63E0BFF}"/>
              </a:ext>
            </a:extLst>
          </p:cNvPr>
          <p:cNvSpPr txBox="1"/>
          <p:nvPr/>
        </p:nvSpPr>
        <p:spPr>
          <a:xfrm>
            <a:off x="188395" y="84778"/>
            <a:ext cx="2579902" cy="2677656"/>
          </a:xfrm>
          <a:prstGeom prst="rect">
            <a:avLst/>
          </a:prstGeom>
          <a:noFill/>
        </p:spPr>
        <p:txBody>
          <a:bodyPr wrap="square" rtlCol="0">
            <a:spAutoFit/>
          </a:bodyPr>
          <a:lstStyle/>
          <a:p>
            <a:r>
              <a:rPr lang="en-GB" sz="2100" dirty="0"/>
              <a:t>“In the beginning God created the heavens and the earth. </a:t>
            </a:r>
          </a:p>
          <a:p>
            <a:r>
              <a:rPr lang="en-GB" sz="2100" dirty="0"/>
              <a:t>Now the earth was </a:t>
            </a:r>
            <a:r>
              <a:rPr lang="en-GB" sz="2100" u="sng" dirty="0"/>
              <a:t>formless and empty, darkness </a:t>
            </a:r>
            <a:r>
              <a:rPr lang="en-GB" sz="2100" dirty="0"/>
              <a:t>was over the surface of the deep.”</a:t>
            </a:r>
          </a:p>
        </p:txBody>
      </p:sp>
      <p:sp>
        <p:nvSpPr>
          <p:cNvPr id="12" name="TextBox 11">
            <a:extLst>
              <a:ext uri="{FF2B5EF4-FFF2-40B4-BE49-F238E27FC236}">
                <a16:creationId xmlns:a16="http://schemas.microsoft.com/office/drawing/2014/main" id="{6762B97E-E052-D623-DF10-6D6065E5536D}"/>
              </a:ext>
            </a:extLst>
          </p:cNvPr>
          <p:cNvSpPr txBox="1"/>
          <p:nvPr/>
        </p:nvSpPr>
        <p:spPr>
          <a:xfrm>
            <a:off x="2775555" y="2555639"/>
            <a:ext cx="2391531" cy="830997"/>
          </a:xfrm>
          <a:prstGeom prst="rect">
            <a:avLst/>
          </a:prstGeom>
          <a:noFill/>
        </p:spPr>
        <p:txBody>
          <a:bodyPr wrap="square" rtlCol="0">
            <a:spAutoFit/>
          </a:bodyPr>
          <a:lstStyle/>
          <a:p>
            <a:r>
              <a:rPr lang="en-GB" dirty="0"/>
              <a:t> </a:t>
            </a:r>
            <a:r>
              <a:rPr lang="en-GB" sz="2400" dirty="0"/>
              <a:t>Creation of light,</a:t>
            </a:r>
          </a:p>
          <a:p>
            <a:r>
              <a:rPr lang="en-GB" sz="2400" dirty="0"/>
              <a:t>     day and night</a:t>
            </a:r>
          </a:p>
        </p:txBody>
      </p:sp>
      <p:sp>
        <p:nvSpPr>
          <p:cNvPr id="13" name="TextBox 12">
            <a:extLst>
              <a:ext uri="{FF2B5EF4-FFF2-40B4-BE49-F238E27FC236}">
                <a16:creationId xmlns:a16="http://schemas.microsoft.com/office/drawing/2014/main" id="{352AB21D-130A-026A-4492-F1B9869F8D18}"/>
              </a:ext>
            </a:extLst>
          </p:cNvPr>
          <p:cNvSpPr txBox="1"/>
          <p:nvPr/>
        </p:nvSpPr>
        <p:spPr>
          <a:xfrm>
            <a:off x="5408234" y="2555638"/>
            <a:ext cx="2391531" cy="830997"/>
          </a:xfrm>
          <a:prstGeom prst="rect">
            <a:avLst/>
          </a:prstGeom>
          <a:noFill/>
        </p:spPr>
        <p:txBody>
          <a:bodyPr wrap="square" rtlCol="0">
            <a:spAutoFit/>
          </a:bodyPr>
          <a:lstStyle/>
          <a:p>
            <a:r>
              <a:rPr lang="en-GB" dirty="0"/>
              <a:t>    </a:t>
            </a:r>
            <a:r>
              <a:rPr lang="en-GB" sz="2400" dirty="0"/>
              <a:t>Creation of sky </a:t>
            </a:r>
          </a:p>
          <a:p>
            <a:r>
              <a:rPr lang="en-GB" sz="2400" dirty="0"/>
              <a:t>           and seas</a:t>
            </a:r>
          </a:p>
        </p:txBody>
      </p:sp>
      <p:sp>
        <p:nvSpPr>
          <p:cNvPr id="14" name="TextBox 13">
            <a:extLst>
              <a:ext uri="{FF2B5EF4-FFF2-40B4-BE49-F238E27FC236}">
                <a16:creationId xmlns:a16="http://schemas.microsoft.com/office/drawing/2014/main" id="{593B2B7A-7029-CD8A-8DFB-6469EF3A83DF}"/>
              </a:ext>
            </a:extLst>
          </p:cNvPr>
          <p:cNvSpPr txBox="1"/>
          <p:nvPr/>
        </p:nvSpPr>
        <p:spPr>
          <a:xfrm>
            <a:off x="384024" y="2878803"/>
            <a:ext cx="2385937" cy="677108"/>
          </a:xfrm>
          <a:prstGeom prst="rect">
            <a:avLst/>
          </a:prstGeom>
          <a:noFill/>
        </p:spPr>
        <p:txBody>
          <a:bodyPr wrap="square" rtlCol="0">
            <a:spAutoFit/>
          </a:bodyPr>
          <a:lstStyle/>
          <a:p>
            <a:r>
              <a:rPr lang="en-GB" sz="3800" b="1" dirty="0"/>
              <a:t>“God said”</a:t>
            </a:r>
          </a:p>
        </p:txBody>
      </p:sp>
      <p:sp>
        <p:nvSpPr>
          <p:cNvPr id="15" name="TextBox 14">
            <a:extLst>
              <a:ext uri="{FF2B5EF4-FFF2-40B4-BE49-F238E27FC236}">
                <a16:creationId xmlns:a16="http://schemas.microsoft.com/office/drawing/2014/main" id="{8CE18D59-76BB-0CF8-76DC-DE4A54E19C94}"/>
              </a:ext>
            </a:extLst>
          </p:cNvPr>
          <p:cNvSpPr txBox="1"/>
          <p:nvPr/>
        </p:nvSpPr>
        <p:spPr>
          <a:xfrm>
            <a:off x="2427831" y="6003189"/>
            <a:ext cx="3253757" cy="830997"/>
          </a:xfrm>
          <a:prstGeom prst="rect">
            <a:avLst/>
          </a:prstGeom>
          <a:noFill/>
        </p:spPr>
        <p:txBody>
          <a:bodyPr wrap="square" rtlCol="0">
            <a:spAutoFit/>
          </a:bodyPr>
          <a:lstStyle/>
          <a:p>
            <a:r>
              <a:rPr lang="en-GB" sz="2400" dirty="0"/>
              <a:t>Creation of light sources</a:t>
            </a:r>
          </a:p>
          <a:p>
            <a:r>
              <a:rPr lang="en-GB" sz="2400" dirty="0"/>
              <a:t>      Sun, moon, stars</a:t>
            </a:r>
          </a:p>
        </p:txBody>
      </p:sp>
      <p:sp>
        <p:nvSpPr>
          <p:cNvPr id="16" name="TextBox 15">
            <a:extLst>
              <a:ext uri="{FF2B5EF4-FFF2-40B4-BE49-F238E27FC236}">
                <a16:creationId xmlns:a16="http://schemas.microsoft.com/office/drawing/2014/main" id="{87918B8F-0E89-3A64-628E-738582BC48AC}"/>
              </a:ext>
            </a:extLst>
          </p:cNvPr>
          <p:cNvSpPr txBox="1"/>
          <p:nvPr/>
        </p:nvSpPr>
        <p:spPr>
          <a:xfrm>
            <a:off x="5877850" y="6016460"/>
            <a:ext cx="1876240" cy="830997"/>
          </a:xfrm>
          <a:prstGeom prst="rect">
            <a:avLst/>
          </a:prstGeom>
          <a:noFill/>
        </p:spPr>
        <p:txBody>
          <a:bodyPr wrap="square" rtlCol="0">
            <a:spAutoFit/>
          </a:bodyPr>
          <a:lstStyle/>
          <a:p>
            <a:r>
              <a:rPr lang="en-GB" dirty="0"/>
              <a:t> </a:t>
            </a:r>
            <a:r>
              <a:rPr lang="en-GB" sz="2400" dirty="0"/>
              <a:t>Creation of </a:t>
            </a:r>
          </a:p>
          <a:p>
            <a:r>
              <a:rPr lang="en-GB" sz="2400" dirty="0"/>
              <a:t>birds and fish</a:t>
            </a:r>
          </a:p>
        </p:txBody>
      </p:sp>
      <p:sp>
        <p:nvSpPr>
          <p:cNvPr id="17" name="TextBox 16">
            <a:extLst>
              <a:ext uri="{FF2B5EF4-FFF2-40B4-BE49-F238E27FC236}">
                <a16:creationId xmlns:a16="http://schemas.microsoft.com/office/drawing/2014/main" id="{10D05E2B-2512-C958-92E2-B629602FDD42}"/>
              </a:ext>
            </a:extLst>
          </p:cNvPr>
          <p:cNvSpPr txBox="1"/>
          <p:nvPr/>
        </p:nvSpPr>
        <p:spPr>
          <a:xfrm>
            <a:off x="8211560" y="2583781"/>
            <a:ext cx="2575122" cy="830997"/>
          </a:xfrm>
          <a:prstGeom prst="rect">
            <a:avLst/>
          </a:prstGeom>
          <a:noFill/>
        </p:spPr>
        <p:txBody>
          <a:bodyPr wrap="square" rtlCol="0">
            <a:spAutoFit/>
          </a:bodyPr>
          <a:lstStyle/>
          <a:p>
            <a:r>
              <a:rPr lang="en-GB" sz="2400" dirty="0"/>
              <a:t>Creation of dry land and plants</a:t>
            </a:r>
          </a:p>
        </p:txBody>
      </p:sp>
      <p:sp>
        <p:nvSpPr>
          <p:cNvPr id="18" name="TextBox 17">
            <a:extLst>
              <a:ext uri="{FF2B5EF4-FFF2-40B4-BE49-F238E27FC236}">
                <a16:creationId xmlns:a16="http://schemas.microsoft.com/office/drawing/2014/main" id="{00A59122-0E8E-90B2-C128-7180DA8BF9DC}"/>
              </a:ext>
            </a:extLst>
          </p:cNvPr>
          <p:cNvSpPr txBox="1"/>
          <p:nvPr/>
        </p:nvSpPr>
        <p:spPr>
          <a:xfrm>
            <a:off x="7938776" y="6003190"/>
            <a:ext cx="2782404" cy="830997"/>
          </a:xfrm>
          <a:prstGeom prst="rect">
            <a:avLst/>
          </a:prstGeom>
          <a:noFill/>
        </p:spPr>
        <p:txBody>
          <a:bodyPr wrap="square" rtlCol="0">
            <a:spAutoFit/>
          </a:bodyPr>
          <a:lstStyle/>
          <a:p>
            <a:r>
              <a:rPr lang="en-GB" sz="2400" dirty="0"/>
              <a:t>Creation of animals</a:t>
            </a:r>
          </a:p>
          <a:p>
            <a:r>
              <a:rPr lang="en-GB" sz="2400" dirty="0"/>
              <a:t>             and man</a:t>
            </a:r>
          </a:p>
        </p:txBody>
      </p:sp>
      <p:sp>
        <p:nvSpPr>
          <p:cNvPr id="19" name="TextBox 18">
            <a:extLst>
              <a:ext uri="{FF2B5EF4-FFF2-40B4-BE49-F238E27FC236}">
                <a16:creationId xmlns:a16="http://schemas.microsoft.com/office/drawing/2014/main" id="{B32E50E3-36FA-6188-51C3-B604C41CEDEB}"/>
              </a:ext>
            </a:extLst>
          </p:cNvPr>
          <p:cNvSpPr txBox="1"/>
          <p:nvPr/>
        </p:nvSpPr>
        <p:spPr>
          <a:xfrm>
            <a:off x="10647882" y="437080"/>
            <a:ext cx="1465943" cy="2492990"/>
          </a:xfrm>
          <a:prstGeom prst="rect">
            <a:avLst/>
          </a:prstGeom>
          <a:noFill/>
        </p:spPr>
        <p:txBody>
          <a:bodyPr wrap="square" rtlCol="0">
            <a:spAutoFit/>
          </a:bodyPr>
          <a:lstStyle/>
          <a:p>
            <a:r>
              <a:rPr lang="en-GB" sz="2200" dirty="0"/>
              <a:t>Creation of Structures, Order,</a:t>
            </a:r>
          </a:p>
          <a:p>
            <a:r>
              <a:rPr lang="en-GB" sz="2200" dirty="0"/>
              <a:t>Realms</a:t>
            </a:r>
          </a:p>
          <a:p>
            <a:r>
              <a:rPr lang="en-GB" sz="2200" dirty="0"/>
              <a:t>Kingdoms.</a:t>
            </a:r>
          </a:p>
          <a:p>
            <a:endParaRPr lang="en-GB" dirty="0"/>
          </a:p>
          <a:p>
            <a:r>
              <a:rPr lang="en-GB" sz="2800" b="1" dirty="0"/>
              <a:t>Formed</a:t>
            </a:r>
          </a:p>
        </p:txBody>
      </p:sp>
      <p:sp>
        <p:nvSpPr>
          <p:cNvPr id="20" name="TextBox 19">
            <a:extLst>
              <a:ext uri="{FF2B5EF4-FFF2-40B4-BE49-F238E27FC236}">
                <a16:creationId xmlns:a16="http://schemas.microsoft.com/office/drawing/2014/main" id="{A5FE81A0-8AEB-27CB-1FFD-F29149254D7F}"/>
              </a:ext>
            </a:extLst>
          </p:cNvPr>
          <p:cNvSpPr txBox="1"/>
          <p:nvPr/>
        </p:nvSpPr>
        <p:spPr>
          <a:xfrm>
            <a:off x="10721180" y="3693382"/>
            <a:ext cx="1465943" cy="2492990"/>
          </a:xfrm>
          <a:prstGeom prst="rect">
            <a:avLst/>
          </a:prstGeom>
          <a:noFill/>
        </p:spPr>
        <p:txBody>
          <a:bodyPr wrap="square" rtlCol="0">
            <a:spAutoFit/>
          </a:bodyPr>
          <a:lstStyle/>
          <a:p>
            <a:r>
              <a:rPr lang="en-GB" sz="2200" dirty="0"/>
              <a:t>Populating </a:t>
            </a:r>
          </a:p>
          <a:p>
            <a:r>
              <a:rPr lang="en-GB" sz="2200" dirty="0"/>
              <a:t>those Structures, Realms,</a:t>
            </a:r>
          </a:p>
          <a:p>
            <a:r>
              <a:rPr lang="en-GB" sz="2200" dirty="0"/>
              <a:t>Kingdoms.</a:t>
            </a:r>
          </a:p>
          <a:p>
            <a:endParaRPr lang="en-GB" dirty="0"/>
          </a:p>
          <a:p>
            <a:r>
              <a:rPr lang="en-GB" sz="2800" b="1" dirty="0"/>
              <a:t>Filled</a:t>
            </a:r>
          </a:p>
        </p:txBody>
      </p:sp>
      <p:cxnSp>
        <p:nvCxnSpPr>
          <p:cNvPr id="22" name="Straight Arrow Connector 21">
            <a:extLst>
              <a:ext uri="{FF2B5EF4-FFF2-40B4-BE49-F238E27FC236}">
                <a16:creationId xmlns:a16="http://schemas.microsoft.com/office/drawing/2014/main" id="{95C4F1BC-EB2E-2378-F7E3-381D7E53D8CB}"/>
              </a:ext>
            </a:extLst>
          </p:cNvPr>
          <p:cNvCxnSpPr>
            <a:cxnSpLocks/>
          </p:cNvCxnSpPr>
          <p:nvPr/>
        </p:nvCxnSpPr>
        <p:spPr>
          <a:xfrm flipV="1">
            <a:off x="1698460" y="1797269"/>
            <a:ext cx="843204" cy="1132801"/>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A9D7CE82-B70E-CCEA-7690-A52E6FA47E95}"/>
              </a:ext>
            </a:extLst>
          </p:cNvPr>
          <p:cNvCxnSpPr>
            <a:cxnSpLocks/>
          </p:cNvCxnSpPr>
          <p:nvPr/>
        </p:nvCxnSpPr>
        <p:spPr>
          <a:xfrm>
            <a:off x="1662329" y="3555911"/>
            <a:ext cx="951591" cy="1081534"/>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537E0625-722A-8CB9-5C7D-CAB3EA193825}"/>
              </a:ext>
            </a:extLst>
          </p:cNvPr>
          <p:cNvSpPr txBox="1"/>
          <p:nvPr/>
        </p:nvSpPr>
        <p:spPr>
          <a:xfrm>
            <a:off x="3212895" y="464629"/>
            <a:ext cx="1683631" cy="461665"/>
          </a:xfrm>
          <a:prstGeom prst="rect">
            <a:avLst/>
          </a:prstGeom>
          <a:noFill/>
        </p:spPr>
        <p:txBody>
          <a:bodyPr wrap="square" rtlCol="0">
            <a:spAutoFit/>
          </a:bodyPr>
          <a:lstStyle/>
          <a:p>
            <a:r>
              <a:rPr lang="en-GB" sz="2400" b="1" dirty="0">
                <a:solidFill>
                  <a:schemeClr val="bg1"/>
                </a:solidFill>
              </a:rPr>
              <a:t>“Darkness”</a:t>
            </a:r>
          </a:p>
        </p:txBody>
      </p:sp>
      <p:sp>
        <p:nvSpPr>
          <p:cNvPr id="3" name="TextBox 2">
            <a:extLst>
              <a:ext uri="{FF2B5EF4-FFF2-40B4-BE49-F238E27FC236}">
                <a16:creationId xmlns:a16="http://schemas.microsoft.com/office/drawing/2014/main" id="{175F938B-7204-2055-5B77-348A2605EA10}"/>
              </a:ext>
            </a:extLst>
          </p:cNvPr>
          <p:cNvSpPr txBox="1"/>
          <p:nvPr/>
        </p:nvSpPr>
        <p:spPr>
          <a:xfrm>
            <a:off x="5877849" y="464629"/>
            <a:ext cx="1675345" cy="461665"/>
          </a:xfrm>
          <a:prstGeom prst="rect">
            <a:avLst/>
          </a:prstGeom>
          <a:noFill/>
        </p:spPr>
        <p:txBody>
          <a:bodyPr wrap="square" rtlCol="0">
            <a:spAutoFit/>
          </a:bodyPr>
          <a:lstStyle/>
          <a:p>
            <a:r>
              <a:rPr lang="en-GB" sz="2400" b="1" dirty="0"/>
              <a:t>“Formless”</a:t>
            </a:r>
          </a:p>
        </p:txBody>
      </p:sp>
      <p:sp>
        <p:nvSpPr>
          <p:cNvPr id="4" name="TextBox 3">
            <a:extLst>
              <a:ext uri="{FF2B5EF4-FFF2-40B4-BE49-F238E27FC236}">
                <a16:creationId xmlns:a16="http://schemas.microsoft.com/office/drawing/2014/main" id="{A53ACA26-915F-4BB7-A1B9-40C575763CED}"/>
              </a:ext>
            </a:extLst>
          </p:cNvPr>
          <p:cNvSpPr txBox="1"/>
          <p:nvPr/>
        </p:nvSpPr>
        <p:spPr>
          <a:xfrm>
            <a:off x="8693871" y="464629"/>
            <a:ext cx="1272214" cy="461665"/>
          </a:xfrm>
          <a:prstGeom prst="rect">
            <a:avLst/>
          </a:prstGeom>
          <a:noFill/>
        </p:spPr>
        <p:txBody>
          <a:bodyPr wrap="square" rtlCol="0">
            <a:spAutoFit/>
          </a:bodyPr>
          <a:lstStyle/>
          <a:p>
            <a:r>
              <a:rPr lang="en-GB" sz="2400" b="1" dirty="0"/>
              <a:t>“Empty”</a:t>
            </a:r>
          </a:p>
        </p:txBody>
      </p:sp>
      <p:sp>
        <p:nvSpPr>
          <p:cNvPr id="5" name="Right Brace 4">
            <a:extLst>
              <a:ext uri="{FF2B5EF4-FFF2-40B4-BE49-F238E27FC236}">
                <a16:creationId xmlns:a16="http://schemas.microsoft.com/office/drawing/2014/main" id="{A7BF02D5-7906-FEA0-35FE-4E952009826E}"/>
              </a:ext>
            </a:extLst>
          </p:cNvPr>
          <p:cNvSpPr/>
          <p:nvPr/>
        </p:nvSpPr>
        <p:spPr>
          <a:xfrm>
            <a:off x="10515845" y="427929"/>
            <a:ext cx="132037" cy="2183860"/>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pic>
        <p:nvPicPr>
          <p:cNvPr id="8" name="Picture 7">
            <a:extLst>
              <a:ext uri="{FF2B5EF4-FFF2-40B4-BE49-F238E27FC236}">
                <a16:creationId xmlns:a16="http://schemas.microsoft.com/office/drawing/2014/main" id="{C11BD672-3605-4FBC-94CE-C9064C67790C}"/>
              </a:ext>
            </a:extLst>
          </p:cNvPr>
          <p:cNvPicPr>
            <a:picLocks noChangeAspect="1"/>
          </p:cNvPicPr>
          <p:nvPr/>
        </p:nvPicPr>
        <p:blipFill>
          <a:blip r:embed="rId5"/>
          <a:stretch>
            <a:fillRect/>
          </a:stretch>
        </p:blipFill>
        <p:spPr>
          <a:xfrm>
            <a:off x="10531084" y="3722091"/>
            <a:ext cx="233596" cy="2219136"/>
          </a:xfrm>
          <a:prstGeom prst="rect">
            <a:avLst/>
          </a:prstGeom>
        </p:spPr>
      </p:pic>
      <p:cxnSp>
        <p:nvCxnSpPr>
          <p:cNvPr id="26" name="Straight Arrow Connector 25">
            <a:extLst>
              <a:ext uri="{FF2B5EF4-FFF2-40B4-BE49-F238E27FC236}">
                <a16:creationId xmlns:a16="http://schemas.microsoft.com/office/drawing/2014/main" id="{A92B39FC-D54A-880C-A06B-BC350E057A76}"/>
              </a:ext>
            </a:extLst>
          </p:cNvPr>
          <p:cNvCxnSpPr>
            <a:cxnSpLocks/>
          </p:cNvCxnSpPr>
          <p:nvPr/>
        </p:nvCxnSpPr>
        <p:spPr>
          <a:xfrm flipH="1" flipV="1">
            <a:off x="3978577" y="2878803"/>
            <a:ext cx="21758" cy="745660"/>
          </a:xfrm>
          <a:prstGeom prst="straightConnector1">
            <a:avLst/>
          </a:prstGeom>
          <a:ln w="60325">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A8B83216-CB78-89FF-01D3-5658C108F980}"/>
              </a:ext>
            </a:extLst>
          </p:cNvPr>
          <p:cNvCxnSpPr>
            <a:cxnSpLocks/>
          </p:cNvCxnSpPr>
          <p:nvPr/>
        </p:nvCxnSpPr>
        <p:spPr>
          <a:xfrm flipV="1">
            <a:off x="6603999" y="2878803"/>
            <a:ext cx="7258" cy="747495"/>
          </a:xfrm>
          <a:prstGeom prst="straightConnector1">
            <a:avLst/>
          </a:prstGeom>
          <a:ln w="60325">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CF776CC5-ABE2-7163-8F19-F0DDF8B18E04}"/>
              </a:ext>
            </a:extLst>
          </p:cNvPr>
          <p:cNvCxnSpPr>
            <a:cxnSpLocks/>
          </p:cNvCxnSpPr>
          <p:nvPr/>
        </p:nvCxnSpPr>
        <p:spPr>
          <a:xfrm flipV="1">
            <a:off x="9236678" y="2878803"/>
            <a:ext cx="0" cy="745659"/>
          </a:xfrm>
          <a:prstGeom prst="straightConnector1">
            <a:avLst/>
          </a:prstGeom>
          <a:ln w="60325">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39CEECB8-DA27-2FF8-4F00-749B152262B7}"/>
              </a:ext>
            </a:extLst>
          </p:cNvPr>
          <p:cNvCxnSpPr>
            <a:cxnSpLocks/>
          </p:cNvCxnSpPr>
          <p:nvPr/>
        </p:nvCxnSpPr>
        <p:spPr>
          <a:xfrm>
            <a:off x="1480114" y="3581809"/>
            <a:ext cx="0" cy="1830262"/>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A9F71766-842F-DD1F-72CF-C7237DA01689}"/>
              </a:ext>
            </a:extLst>
          </p:cNvPr>
          <p:cNvSpPr txBox="1"/>
          <p:nvPr/>
        </p:nvSpPr>
        <p:spPr>
          <a:xfrm>
            <a:off x="158890" y="5377348"/>
            <a:ext cx="2527432" cy="1261884"/>
          </a:xfrm>
          <a:prstGeom prst="rect">
            <a:avLst/>
          </a:prstGeom>
          <a:noFill/>
        </p:spPr>
        <p:txBody>
          <a:bodyPr wrap="square" rtlCol="0">
            <a:spAutoFit/>
          </a:bodyPr>
          <a:lstStyle/>
          <a:p>
            <a:r>
              <a:rPr lang="en-GB" sz="2800" dirty="0"/>
              <a:t>Creation by </a:t>
            </a:r>
          </a:p>
          <a:p>
            <a:r>
              <a:rPr lang="en-GB" sz="2800" dirty="0"/>
              <a:t>His word </a:t>
            </a:r>
            <a:r>
              <a:rPr lang="en-GB" sz="2000" dirty="0"/>
              <a:t>Col 1.16, Heb 11.3, Jn 1.3 </a:t>
            </a:r>
            <a:endParaRPr lang="en-GB" dirty="0"/>
          </a:p>
        </p:txBody>
      </p:sp>
    </p:spTree>
    <p:extLst>
      <p:ext uri="{BB962C8B-B14F-4D97-AF65-F5344CB8AC3E}">
        <p14:creationId xmlns:p14="http://schemas.microsoft.com/office/powerpoint/2010/main" val="839435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2000"/>
                                  </p:stCondLst>
                                  <p:childTnLst>
                                    <p:set>
                                      <p:cBhvr>
                                        <p:cTn id="25" dur="1" fill="hold">
                                          <p:stCondLst>
                                            <p:cond delay="0"/>
                                          </p:stCondLst>
                                        </p:cTn>
                                        <p:tgtEl>
                                          <p:spTgt spid="23"/>
                                        </p:tgtEl>
                                        <p:attrNameLst>
                                          <p:attrName>style.visibility</p:attrName>
                                        </p:attrNameLst>
                                      </p:cBhvr>
                                      <p:to>
                                        <p:strVal val="visible"/>
                                      </p:to>
                                    </p:set>
                                  </p:childTnLst>
                                </p:cTn>
                              </p:par>
                            </p:childTnLst>
                          </p:cTn>
                        </p:par>
                        <p:par>
                          <p:cTn id="26" fill="hold">
                            <p:stCondLst>
                              <p:cond delay="2000"/>
                            </p:stCondLst>
                            <p:childTnLst>
                              <p:par>
                                <p:cTn id="27" presetID="1" presetClass="entr" presetSubtype="0" fill="hold" nodeType="afterEffect">
                                  <p:stCondLst>
                                    <p:cond delay="50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7"/>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20"/>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8"/>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5"/>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26"/>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16"/>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40"/>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41"/>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p:bldP spid="14" grpId="0"/>
      <p:bldP spid="15" grpId="0"/>
      <p:bldP spid="16" grpId="0"/>
      <p:bldP spid="17" grpId="0"/>
      <p:bldP spid="18" grpId="0"/>
      <p:bldP spid="19" grpId="0"/>
      <p:bldP spid="20" grpId="0"/>
      <p:bldP spid="2" grpId="0"/>
      <p:bldP spid="3" grpId="0"/>
      <p:bldP spid="4" grpId="0"/>
      <p:bldP spid="5" grpId="0" animBg="1"/>
      <p:bldP spid="29"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alpha val="22000"/>
          </a:schemeClr>
        </a:solidFill>
        <a:effectLst/>
      </p:bgPr>
    </p:bg>
    <p:spTree>
      <p:nvGrpSpPr>
        <p:cNvPr id="1" name=""/>
        <p:cNvGrpSpPr/>
        <p:nvPr/>
      </p:nvGrpSpPr>
      <p:grpSpPr>
        <a:xfrm>
          <a:off x="0" y="0"/>
          <a:ext cx="0" cy="0"/>
          <a:chOff x="0" y="0"/>
          <a:chExt cx="0" cy="0"/>
        </a:xfrm>
      </p:grpSpPr>
      <p:sp>
        <p:nvSpPr>
          <p:cNvPr id="36" name="TextBox 35">
            <a:extLst>
              <a:ext uri="{FF2B5EF4-FFF2-40B4-BE49-F238E27FC236}">
                <a16:creationId xmlns:a16="http://schemas.microsoft.com/office/drawing/2014/main" id="{E836EDCC-853F-CFF9-E043-FF79A2E269CC}"/>
              </a:ext>
            </a:extLst>
          </p:cNvPr>
          <p:cNvSpPr txBox="1"/>
          <p:nvPr/>
        </p:nvSpPr>
        <p:spPr>
          <a:xfrm>
            <a:off x="4033478" y="879980"/>
            <a:ext cx="5801211" cy="2503249"/>
          </a:xfrm>
          <a:prstGeom prst="rect">
            <a:avLst/>
          </a:prstGeom>
          <a:noFill/>
        </p:spPr>
        <p:txBody>
          <a:bodyPr wrap="square" rtlCol="0">
            <a:spAutoFit/>
          </a:bodyPr>
          <a:lstStyle/>
          <a:p>
            <a:r>
              <a:rPr lang="en-GB" sz="2600" b="1" dirty="0"/>
              <a:t>whole earth/land        “Planted”</a:t>
            </a:r>
            <a:r>
              <a:rPr lang="en-GB" sz="2400" b="1" dirty="0"/>
              <a:t> garden </a:t>
            </a:r>
          </a:p>
          <a:p>
            <a:r>
              <a:rPr lang="en-GB" sz="2400" b="1" dirty="0"/>
              <a:t>         “Created”                              Eden</a:t>
            </a:r>
          </a:p>
          <a:p>
            <a:r>
              <a:rPr lang="en-GB" sz="2400" dirty="0"/>
              <a:t>  </a:t>
            </a:r>
          </a:p>
          <a:p>
            <a:r>
              <a:rPr lang="en-GB" sz="2400" dirty="0"/>
              <a:t> </a:t>
            </a:r>
            <a:r>
              <a:rPr lang="en-GB" sz="2600" dirty="0"/>
              <a:t>God gives names       Adam gives names</a:t>
            </a:r>
          </a:p>
          <a:p>
            <a:pPr>
              <a:lnSpc>
                <a:spcPts val="800"/>
              </a:lnSpc>
            </a:pPr>
            <a:r>
              <a:rPr lang="en-GB" sz="2400" dirty="0"/>
              <a:t>                                             </a:t>
            </a:r>
          </a:p>
          <a:p>
            <a:r>
              <a:rPr lang="en-GB" sz="2600" dirty="0"/>
              <a:t>  God = “Elohim”          “Jehovah Elohim”</a:t>
            </a:r>
          </a:p>
          <a:p>
            <a:r>
              <a:rPr lang="en-GB" sz="2400" dirty="0"/>
              <a:t> </a:t>
            </a:r>
          </a:p>
        </p:txBody>
      </p:sp>
      <p:sp>
        <p:nvSpPr>
          <p:cNvPr id="10" name="TextBox 9">
            <a:extLst>
              <a:ext uri="{FF2B5EF4-FFF2-40B4-BE49-F238E27FC236}">
                <a16:creationId xmlns:a16="http://schemas.microsoft.com/office/drawing/2014/main" id="{87756F03-3C9C-CE9D-657F-12F9F63E0BFF}"/>
              </a:ext>
            </a:extLst>
          </p:cNvPr>
          <p:cNvSpPr txBox="1"/>
          <p:nvPr/>
        </p:nvSpPr>
        <p:spPr>
          <a:xfrm>
            <a:off x="1814401" y="140271"/>
            <a:ext cx="9030366" cy="584775"/>
          </a:xfrm>
          <a:prstGeom prst="rect">
            <a:avLst/>
          </a:prstGeom>
          <a:solidFill>
            <a:schemeClr val="accent4">
              <a:lumMod val="40000"/>
              <a:lumOff val="60000"/>
            </a:schemeClr>
          </a:solidFill>
          <a:ln w="25400">
            <a:solidFill>
              <a:schemeClr val="tx1"/>
            </a:solidFill>
          </a:ln>
        </p:spPr>
        <p:txBody>
          <a:bodyPr wrap="square" rtlCol="0">
            <a:spAutoFit/>
          </a:bodyPr>
          <a:lstStyle/>
          <a:p>
            <a:r>
              <a:rPr lang="en-GB" sz="3200" i="1" dirty="0"/>
              <a:t>“Now the Lord had planted a garden in Eden”.</a:t>
            </a:r>
            <a:r>
              <a:rPr lang="en-GB" sz="3200" dirty="0"/>
              <a:t> </a:t>
            </a:r>
            <a:r>
              <a:rPr lang="en-GB" sz="2400" dirty="0"/>
              <a:t>Gen 2.8 </a:t>
            </a:r>
            <a:endParaRPr lang="en-GB" sz="3200" i="1" dirty="0"/>
          </a:p>
        </p:txBody>
      </p:sp>
      <p:sp>
        <p:nvSpPr>
          <p:cNvPr id="12" name="TextBox 11">
            <a:extLst>
              <a:ext uri="{FF2B5EF4-FFF2-40B4-BE49-F238E27FC236}">
                <a16:creationId xmlns:a16="http://schemas.microsoft.com/office/drawing/2014/main" id="{6762B97E-E052-D623-DF10-6D6065E5536D}"/>
              </a:ext>
            </a:extLst>
          </p:cNvPr>
          <p:cNvSpPr txBox="1"/>
          <p:nvPr/>
        </p:nvSpPr>
        <p:spPr>
          <a:xfrm>
            <a:off x="2105760" y="4111727"/>
            <a:ext cx="10086240" cy="2506327"/>
          </a:xfrm>
          <a:prstGeom prst="rect">
            <a:avLst/>
          </a:prstGeom>
          <a:noFill/>
        </p:spPr>
        <p:txBody>
          <a:bodyPr wrap="square" rtlCol="0">
            <a:spAutoFit/>
          </a:bodyPr>
          <a:lstStyle/>
          <a:p>
            <a:r>
              <a:rPr lang="en-GB" sz="3200" dirty="0"/>
              <a:t>Why is a garden made for Adam and Eve? </a:t>
            </a:r>
          </a:p>
          <a:p>
            <a:pPr>
              <a:lnSpc>
                <a:spcPts val="800"/>
              </a:lnSpc>
            </a:pPr>
            <a:r>
              <a:rPr lang="en-GB" sz="3200" dirty="0"/>
              <a:t> </a:t>
            </a:r>
          </a:p>
          <a:p>
            <a:r>
              <a:rPr lang="en-GB" sz="3200" dirty="0"/>
              <a:t> Does life in garden differ from life in the rest of the earth?</a:t>
            </a:r>
          </a:p>
          <a:p>
            <a:pPr>
              <a:lnSpc>
                <a:spcPts val="700"/>
              </a:lnSpc>
            </a:pPr>
            <a:endParaRPr lang="en-GB" sz="3200" dirty="0"/>
          </a:p>
          <a:p>
            <a:r>
              <a:rPr lang="en-GB" sz="3200" dirty="0"/>
              <a:t>Is it this garden that most resembles the new earth ?</a:t>
            </a:r>
          </a:p>
          <a:p>
            <a:pPr>
              <a:lnSpc>
                <a:spcPts val="700"/>
              </a:lnSpc>
            </a:pPr>
            <a:endParaRPr lang="en-GB" sz="3200" dirty="0"/>
          </a:p>
          <a:p>
            <a:r>
              <a:rPr lang="en-GB" sz="3200" dirty="0"/>
              <a:t>Is the new earth even something much better?</a:t>
            </a:r>
          </a:p>
          <a:p>
            <a:pPr>
              <a:lnSpc>
                <a:spcPts val="700"/>
              </a:lnSpc>
            </a:pPr>
            <a:endParaRPr lang="en-GB" sz="2800" dirty="0"/>
          </a:p>
        </p:txBody>
      </p:sp>
      <p:pic>
        <p:nvPicPr>
          <p:cNvPr id="31" name="Picture 30">
            <a:extLst>
              <a:ext uri="{FF2B5EF4-FFF2-40B4-BE49-F238E27FC236}">
                <a16:creationId xmlns:a16="http://schemas.microsoft.com/office/drawing/2014/main" id="{07321822-C86C-088C-FC30-C0844A5BC766}"/>
              </a:ext>
            </a:extLst>
          </p:cNvPr>
          <p:cNvPicPr>
            <a:picLocks noChangeAspect="1"/>
          </p:cNvPicPr>
          <p:nvPr/>
        </p:nvPicPr>
        <p:blipFill>
          <a:blip r:embed="rId3"/>
          <a:stretch>
            <a:fillRect/>
          </a:stretch>
        </p:blipFill>
        <p:spPr>
          <a:xfrm>
            <a:off x="9592321" y="917372"/>
            <a:ext cx="2504846" cy="1952031"/>
          </a:xfrm>
          <a:prstGeom prst="rect">
            <a:avLst/>
          </a:prstGeom>
        </p:spPr>
      </p:pic>
      <p:pic>
        <p:nvPicPr>
          <p:cNvPr id="33" name="Picture 32">
            <a:extLst>
              <a:ext uri="{FF2B5EF4-FFF2-40B4-BE49-F238E27FC236}">
                <a16:creationId xmlns:a16="http://schemas.microsoft.com/office/drawing/2014/main" id="{B476588B-427A-7708-9EBA-983B87D23F9E}"/>
              </a:ext>
            </a:extLst>
          </p:cNvPr>
          <p:cNvPicPr>
            <a:picLocks noChangeAspect="1"/>
          </p:cNvPicPr>
          <p:nvPr/>
        </p:nvPicPr>
        <p:blipFill>
          <a:blip r:embed="rId4"/>
          <a:stretch>
            <a:fillRect/>
          </a:stretch>
        </p:blipFill>
        <p:spPr>
          <a:xfrm>
            <a:off x="257599" y="937984"/>
            <a:ext cx="3696325" cy="1975757"/>
          </a:xfrm>
          <a:prstGeom prst="rect">
            <a:avLst/>
          </a:prstGeom>
        </p:spPr>
      </p:pic>
      <p:sp>
        <p:nvSpPr>
          <p:cNvPr id="52" name="TextBox 51">
            <a:extLst>
              <a:ext uri="{FF2B5EF4-FFF2-40B4-BE49-F238E27FC236}">
                <a16:creationId xmlns:a16="http://schemas.microsoft.com/office/drawing/2014/main" id="{0114DB85-F205-07EE-FC38-2E0C294E2F81}"/>
              </a:ext>
            </a:extLst>
          </p:cNvPr>
          <p:cNvSpPr txBox="1"/>
          <p:nvPr/>
        </p:nvSpPr>
        <p:spPr>
          <a:xfrm>
            <a:off x="185974" y="3506927"/>
            <a:ext cx="1182005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u="none" strike="noStrike" kern="1200" cap="none" spc="0" normalizeH="0" baseline="0" noProof="0" dirty="0">
                <a:ln>
                  <a:noFill/>
                </a:ln>
                <a:solidFill>
                  <a:prstClr val="black"/>
                </a:solidFill>
                <a:effectLst/>
                <a:uLnTx/>
                <a:uFillTx/>
                <a:latin typeface="Calibri" panose="020F0502020204030204"/>
                <a:ea typeface="+mn-ea"/>
                <a:cs typeface="+mn-cs"/>
              </a:rPr>
              <a:t>Garden</a:t>
            </a:r>
            <a:r>
              <a:rPr kumimoji="0" lang="en-GB" sz="2800" b="0" u="none" strike="noStrike" kern="1200" cap="none" spc="0" normalizeH="0" baseline="0" noProof="0" dirty="0">
                <a:ln>
                  <a:noFill/>
                </a:ln>
                <a:solidFill>
                  <a:prstClr val="black"/>
                </a:solidFill>
                <a:effectLst/>
                <a:uLnTx/>
                <a:uFillTx/>
                <a:latin typeface="Calibri" panose="020F0502020204030204"/>
                <a:ea typeface="+mn-ea"/>
                <a:cs typeface="+mn-cs"/>
              </a:rPr>
              <a:t> = real place, 4 named rivers, gold, 2 trees, 2 people and  clear boundary.</a:t>
            </a:r>
          </a:p>
        </p:txBody>
      </p:sp>
      <p:sp>
        <p:nvSpPr>
          <p:cNvPr id="53" name="TextBox 52">
            <a:extLst>
              <a:ext uri="{FF2B5EF4-FFF2-40B4-BE49-F238E27FC236}">
                <a16:creationId xmlns:a16="http://schemas.microsoft.com/office/drawing/2014/main" id="{0AE6023A-B2C6-450F-ED4A-F828031FC24B}"/>
              </a:ext>
            </a:extLst>
          </p:cNvPr>
          <p:cNvSpPr txBox="1"/>
          <p:nvPr/>
        </p:nvSpPr>
        <p:spPr>
          <a:xfrm>
            <a:off x="770468" y="2952342"/>
            <a:ext cx="2316462" cy="523220"/>
          </a:xfrm>
          <a:prstGeom prst="rect">
            <a:avLst/>
          </a:prstGeom>
          <a:noFill/>
          <a:ln w="38100">
            <a:solidFill>
              <a:schemeClr val="accent1"/>
            </a:solidFill>
          </a:ln>
        </p:spPr>
        <p:txBody>
          <a:bodyPr wrap="square" rtlCol="0">
            <a:spAutoFit/>
          </a:bodyPr>
          <a:lstStyle/>
          <a:p>
            <a:r>
              <a:rPr lang="en-GB" sz="2800" dirty="0"/>
              <a:t>Genesis 1-2v4</a:t>
            </a:r>
          </a:p>
        </p:txBody>
      </p:sp>
      <p:sp>
        <p:nvSpPr>
          <p:cNvPr id="54" name="TextBox 53">
            <a:extLst>
              <a:ext uri="{FF2B5EF4-FFF2-40B4-BE49-F238E27FC236}">
                <a16:creationId xmlns:a16="http://schemas.microsoft.com/office/drawing/2014/main" id="{1FA65A69-43B3-5161-7676-1E114C951132}"/>
              </a:ext>
            </a:extLst>
          </p:cNvPr>
          <p:cNvSpPr txBox="1"/>
          <p:nvPr/>
        </p:nvSpPr>
        <p:spPr>
          <a:xfrm>
            <a:off x="9672058" y="2950983"/>
            <a:ext cx="2425109" cy="523220"/>
          </a:xfrm>
          <a:prstGeom prst="rect">
            <a:avLst/>
          </a:prstGeom>
          <a:noFill/>
          <a:ln w="38100">
            <a:solidFill>
              <a:schemeClr val="accent1"/>
            </a:solidFill>
          </a:ln>
        </p:spPr>
        <p:txBody>
          <a:bodyPr wrap="square" rtlCol="0">
            <a:spAutoFit/>
          </a:bodyPr>
          <a:lstStyle/>
          <a:p>
            <a:r>
              <a:rPr lang="en-GB" sz="2800" dirty="0"/>
              <a:t>Genesis 2v5-17</a:t>
            </a:r>
          </a:p>
        </p:txBody>
      </p:sp>
      <p:cxnSp>
        <p:nvCxnSpPr>
          <p:cNvPr id="6" name="Straight Connector 5">
            <a:extLst>
              <a:ext uri="{FF2B5EF4-FFF2-40B4-BE49-F238E27FC236}">
                <a16:creationId xmlns:a16="http://schemas.microsoft.com/office/drawing/2014/main" id="{4DDF6222-31F2-5825-3E6C-4180E9D801C4}"/>
              </a:ext>
            </a:extLst>
          </p:cNvPr>
          <p:cNvCxnSpPr>
            <a:cxnSpLocks/>
          </p:cNvCxnSpPr>
          <p:nvPr/>
        </p:nvCxnSpPr>
        <p:spPr>
          <a:xfrm>
            <a:off x="6812899" y="937984"/>
            <a:ext cx="0" cy="2160423"/>
          </a:xfrm>
          <a:prstGeom prst="line">
            <a:avLst/>
          </a:prstGeom>
          <a:ln w="63500"/>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A2FFCF10-0207-83B5-70C9-15D104C4F8E4}"/>
              </a:ext>
            </a:extLst>
          </p:cNvPr>
          <p:cNvPicPr>
            <a:picLocks noChangeAspect="1"/>
          </p:cNvPicPr>
          <p:nvPr/>
        </p:nvPicPr>
        <p:blipFill>
          <a:blip r:embed="rId5"/>
          <a:stretch>
            <a:fillRect/>
          </a:stretch>
        </p:blipFill>
        <p:spPr>
          <a:xfrm>
            <a:off x="77901" y="4238902"/>
            <a:ext cx="1956986" cy="1956986"/>
          </a:xfrm>
          <a:prstGeom prst="rect">
            <a:avLst/>
          </a:prstGeom>
        </p:spPr>
      </p:pic>
    </p:spTree>
    <p:extLst>
      <p:ext uri="{BB962C8B-B14F-4D97-AF65-F5344CB8AC3E}">
        <p14:creationId xmlns:p14="http://schemas.microsoft.com/office/powerpoint/2010/main" val="3420249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6">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6">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6">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6">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52" grpId="0"/>
      <p:bldP spid="53" grpId="0"/>
      <p:bldP spid="5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alpha val="22000"/>
          </a:schemeClr>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E560296-98CB-BEB1-9F17-40B608C32DE5}"/>
              </a:ext>
            </a:extLst>
          </p:cNvPr>
          <p:cNvPicPr>
            <a:picLocks noChangeAspect="1"/>
          </p:cNvPicPr>
          <p:nvPr/>
        </p:nvPicPr>
        <p:blipFill>
          <a:blip r:embed="rId3">
            <a:alphaModFix/>
            <a:extLst>
              <a:ext uri="{BEBA8EAE-BF5A-486C-A8C5-ECC9F3942E4B}">
                <a14:imgProps xmlns:a14="http://schemas.microsoft.com/office/drawing/2010/main">
                  <a14:imgLayer r:embed="rId4">
                    <a14:imgEffect>
                      <a14:brightnessContrast bright="33000"/>
                    </a14:imgEffect>
                  </a14:imgLayer>
                </a14:imgProps>
              </a:ext>
            </a:extLst>
          </a:blip>
          <a:stretch>
            <a:fillRect/>
          </a:stretch>
        </p:blipFill>
        <p:spPr>
          <a:xfrm flipH="1">
            <a:off x="9165572" y="3708399"/>
            <a:ext cx="2739036" cy="2409338"/>
          </a:xfrm>
          <a:prstGeom prst="rect">
            <a:avLst/>
          </a:prstGeom>
        </p:spPr>
      </p:pic>
      <p:sp>
        <p:nvSpPr>
          <p:cNvPr id="10" name="TextBox 9">
            <a:extLst>
              <a:ext uri="{FF2B5EF4-FFF2-40B4-BE49-F238E27FC236}">
                <a16:creationId xmlns:a16="http://schemas.microsoft.com/office/drawing/2014/main" id="{87756F03-3C9C-CE9D-657F-12F9F63E0BFF}"/>
              </a:ext>
            </a:extLst>
          </p:cNvPr>
          <p:cNvSpPr txBox="1"/>
          <p:nvPr/>
        </p:nvSpPr>
        <p:spPr>
          <a:xfrm>
            <a:off x="224057" y="166200"/>
            <a:ext cx="6569344" cy="584775"/>
          </a:xfrm>
          <a:prstGeom prst="rect">
            <a:avLst/>
          </a:prstGeom>
          <a:solidFill>
            <a:schemeClr val="accent4">
              <a:lumMod val="40000"/>
              <a:lumOff val="60000"/>
            </a:schemeClr>
          </a:solidFill>
          <a:ln w="34925">
            <a:solidFill>
              <a:schemeClr val="accent1"/>
            </a:solidFill>
          </a:ln>
        </p:spPr>
        <p:txBody>
          <a:bodyPr wrap="square" rtlCol="0">
            <a:spAutoFit/>
          </a:bodyPr>
          <a:lstStyle/>
          <a:p>
            <a:r>
              <a:rPr lang="en-GB" sz="3200" i="1" dirty="0"/>
              <a:t> </a:t>
            </a:r>
            <a:r>
              <a:rPr lang="en-GB" sz="3200" dirty="0"/>
              <a:t>Is “very good” the same as perfect ? </a:t>
            </a:r>
            <a:endParaRPr lang="en-GB" sz="3200" i="1" dirty="0"/>
          </a:p>
        </p:txBody>
      </p:sp>
      <p:sp>
        <p:nvSpPr>
          <p:cNvPr id="2" name="TextBox 1">
            <a:extLst>
              <a:ext uri="{FF2B5EF4-FFF2-40B4-BE49-F238E27FC236}">
                <a16:creationId xmlns:a16="http://schemas.microsoft.com/office/drawing/2014/main" id="{E3041855-6DBE-0A36-477F-2CF6CAD3D779}"/>
              </a:ext>
            </a:extLst>
          </p:cNvPr>
          <p:cNvSpPr txBox="1"/>
          <p:nvPr/>
        </p:nvSpPr>
        <p:spPr>
          <a:xfrm>
            <a:off x="203014" y="1818980"/>
            <a:ext cx="5693957" cy="1815882"/>
          </a:xfrm>
          <a:prstGeom prst="rect">
            <a:avLst/>
          </a:prstGeom>
          <a:solidFill>
            <a:schemeClr val="accent4">
              <a:lumMod val="20000"/>
              <a:lumOff val="80000"/>
            </a:schemeClr>
          </a:solidFill>
          <a:ln w="15875">
            <a:solidFill>
              <a:schemeClr val="accent1"/>
            </a:solidFill>
          </a:ln>
        </p:spPr>
        <p:txBody>
          <a:bodyPr wrap="square" rtlCol="0">
            <a:spAutoFit/>
          </a:bodyPr>
          <a:lstStyle/>
          <a:p>
            <a:r>
              <a:rPr lang="en-GB" sz="2800" i="1" dirty="0"/>
              <a:t>“We know that in all things God works for the </a:t>
            </a:r>
            <a:r>
              <a:rPr lang="en-GB" sz="2800" i="1" u="sng" dirty="0"/>
              <a:t>good</a:t>
            </a:r>
            <a:r>
              <a:rPr lang="en-GB" sz="2800" i="1" dirty="0"/>
              <a:t> of those who love Him, who have been called according to His </a:t>
            </a:r>
            <a:r>
              <a:rPr lang="en-GB" sz="2800" i="1" u="sng" dirty="0"/>
              <a:t>purpose</a:t>
            </a:r>
            <a:r>
              <a:rPr lang="en-GB" sz="2800" i="1" dirty="0"/>
              <a:t>.”</a:t>
            </a:r>
            <a:r>
              <a:rPr lang="en-GB" sz="2800" dirty="0"/>
              <a:t> </a:t>
            </a:r>
            <a:r>
              <a:rPr lang="en-GB" sz="2400" dirty="0"/>
              <a:t>Rom 8.28</a:t>
            </a:r>
          </a:p>
        </p:txBody>
      </p:sp>
      <p:sp>
        <p:nvSpPr>
          <p:cNvPr id="3" name="TextBox 2">
            <a:extLst>
              <a:ext uri="{FF2B5EF4-FFF2-40B4-BE49-F238E27FC236}">
                <a16:creationId xmlns:a16="http://schemas.microsoft.com/office/drawing/2014/main" id="{48CF8DE6-6022-F7CC-A2C6-E585221716F7}"/>
              </a:ext>
            </a:extLst>
          </p:cNvPr>
          <p:cNvSpPr txBox="1"/>
          <p:nvPr/>
        </p:nvSpPr>
        <p:spPr>
          <a:xfrm>
            <a:off x="6342158" y="1817838"/>
            <a:ext cx="5646828" cy="1815882"/>
          </a:xfrm>
          <a:prstGeom prst="rect">
            <a:avLst/>
          </a:prstGeom>
          <a:solidFill>
            <a:schemeClr val="accent4">
              <a:lumMod val="20000"/>
              <a:lumOff val="80000"/>
            </a:schemeClr>
          </a:solidFill>
          <a:ln w="15875">
            <a:solidFill>
              <a:schemeClr val="accent1"/>
            </a:solidFill>
          </a:ln>
        </p:spPr>
        <p:txBody>
          <a:bodyPr wrap="square" rtlCol="0">
            <a:spAutoFit/>
          </a:bodyPr>
          <a:lstStyle/>
          <a:p>
            <a:r>
              <a:rPr lang="en-GB" sz="2800" i="1" dirty="0"/>
              <a:t>“You intended to harm me, but God intended it for </a:t>
            </a:r>
            <a:r>
              <a:rPr lang="en-GB" sz="2800" i="1" u="sng" dirty="0"/>
              <a:t>good</a:t>
            </a:r>
            <a:r>
              <a:rPr lang="en-GB" sz="2800" i="1" dirty="0"/>
              <a:t> </a:t>
            </a:r>
            <a:r>
              <a:rPr lang="en-GB" sz="2800" i="1" u="sng" dirty="0"/>
              <a:t>to accomplish what is now being done</a:t>
            </a:r>
            <a:r>
              <a:rPr lang="en-GB" sz="2800" i="1" dirty="0"/>
              <a:t>, the saving of many lives.”</a:t>
            </a:r>
            <a:r>
              <a:rPr lang="en-GB" sz="2800" dirty="0"/>
              <a:t> </a:t>
            </a:r>
            <a:r>
              <a:rPr lang="en-GB" sz="2400" dirty="0"/>
              <a:t>Gen 50.19</a:t>
            </a:r>
            <a:endParaRPr lang="en-GB" sz="2400" i="1" dirty="0"/>
          </a:p>
        </p:txBody>
      </p:sp>
      <p:sp>
        <p:nvSpPr>
          <p:cNvPr id="5" name="TextBox 4">
            <a:extLst>
              <a:ext uri="{FF2B5EF4-FFF2-40B4-BE49-F238E27FC236}">
                <a16:creationId xmlns:a16="http://schemas.microsoft.com/office/drawing/2014/main" id="{66B8A1E5-845B-6715-22E1-26F4B39D7353}"/>
              </a:ext>
            </a:extLst>
          </p:cNvPr>
          <p:cNvSpPr txBox="1"/>
          <p:nvPr/>
        </p:nvSpPr>
        <p:spPr>
          <a:xfrm>
            <a:off x="148730" y="6281855"/>
            <a:ext cx="9322601" cy="523220"/>
          </a:xfrm>
          <a:prstGeom prst="rect">
            <a:avLst/>
          </a:prstGeom>
          <a:noFill/>
        </p:spPr>
        <p:txBody>
          <a:bodyPr wrap="square" rtlCol="0">
            <a:spAutoFit/>
          </a:bodyPr>
          <a:lstStyle/>
          <a:p>
            <a:r>
              <a:rPr lang="en-GB" sz="2800" dirty="0"/>
              <a:t>Ps 19 Sun =10 billion nuclear explosions / sec = “very good”. </a:t>
            </a:r>
            <a:endParaRPr lang="en-GB" sz="2800" dirty="0">
              <a:effectLst/>
              <a:latin typeface="Times New Roman" panose="02020603050405020304" pitchFamily="18" charset="0"/>
              <a:ea typeface="Calibri" panose="020F0502020204030204" pitchFamily="34" charset="0"/>
            </a:endParaRPr>
          </a:p>
        </p:txBody>
      </p:sp>
      <p:sp>
        <p:nvSpPr>
          <p:cNvPr id="7" name="TextBox 6">
            <a:extLst>
              <a:ext uri="{FF2B5EF4-FFF2-40B4-BE49-F238E27FC236}">
                <a16:creationId xmlns:a16="http://schemas.microsoft.com/office/drawing/2014/main" id="{5EFCFFB8-3DE0-9678-435D-1962043BB4E7}"/>
              </a:ext>
            </a:extLst>
          </p:cNvPr>
          <p:cNvSpPr txBox="1"/>
          <p:nvPr/>
        </p:nvSpPr>
        <p:spPr>
          <a:xfrm>
            <a:off x="148731" y="1047690"/>
            <a:ext cx="8999808" cy="523220"/>
          </a:xfrm>
          <a:prstGeom prst="rect">
            <a:avLst/>
          </a:prstGeom>
          <a:noFill/>
        </p:spPr>
        <p:txBody>
          <a:bodyPr wrap="square" rtlCol="0">
            <a:spAutoFit/>
          </a:bodyPr>
          <a:lstStyle/>
          <a:p>
            <a:r>
              <a:rPr lang="en-GB" sz="2800" dirty="0"/>
              <a:t>Example of making a chair that perfectly fulfils its </a:t>
            </a:r>
            <a:r>
              <a:rPr lang="en-GB" sz="2800" u="sng" dirty="0"/>
              <a:t>purpose</a:t>
            </a:r>
            <a:r>
              <a:rPr lang="en-GB" sz="2800" dirty="0"/>
              <a:t>. </a:t>
            </a:r>
            <a:endParaRPr lang="en-GB" sz="2000" dirty="0"/>
          </a:p>
        </p:txBody>
      </p:sp>
      <p:sp>
        <p:nvSpPr>
          <p:cNvPr id="4" name="TextBox 3">
            <a:extLst>
              <a:ext uri="{FF2B5EF4-FFF2-40B4-BE49-F238E27FC236}">
                <a16:creationId xmlns:a16="http://schemas.microsoft.com/office/drawing/2014/main" id="{6D3B5C20-ECEB-B8D1-DE74-D25C1BC04399}"/>
              </a:ext>
            </a:extLst>
          </p:cNvPr>
          <p:cNvSpPr txBox="1"/>
          <p:nvPr/>
        </p:nvSpPr>
        <p:spPr>
          <a:xfrm>
            <a:off x="8444604" y="227755"/>
            <a:ext cx="3747396" cy="523220"/>
          </a:xfrm>
          <a:prstGeom prst="rect">
            <a:avLst/>
          </a:prstGeom>
          <a:noFill/>
        </p:spPr>
        <p:txBody>
          <a:bodyPr wrap="square" rtlCol="0">
            <a:spAutoFit/>
          </a:bodyPr>
          <a:lstStyle/>
          <a:p>
            <a:r>
              <a:rPr lang="en-GB" sz="2800" dirty="0"/>
              <a:t>Ps 107.1 “God is good”. </a:t>
            </a:r>
            <a:endParaRPr lang="en-GB" sz="2000" dirty="0"/>
          </a:p>
        </p:txBody>
      </p:sp>
      <p:sp>
        <p:nvSpPr>
          <p:cNvPr id="13" name="TextBox 12">
            <a:extLst>
              <a:ext uri="{FF2B5EF4-FFF2-40B4-BE49-F238E27FC236}">
                <a16:creationId xmlns:a16="http://schemas.microsoft.com/office/drawing/2014/main" id="{0243BAA1-63D4-EFF8-77AD-620E038523BE}"/>
              </a:ext>
            </a:extLst>
          </p:cNvPr>
          <p:cNvSpPr txBox="1"/>
          <p:nvPr/>
        </p:nvSpPr>
        <p:spPr>
          <a:xfrm>
            <a:off x="0" y="3785832"/>
            <a:ext cx="9165572" cy="2554545"/>
          </a:xfrm>
          <a:prstGeom prst="rect">
            <a:avLst/>
          </a:prstGeom>
          <a:noFill/>
        </p:spPr>
        <p:txBody>
          <a:bodyPr wrap="square">
            <a:spAutoFit/>
          </a:bodyPr>
          <a:lstStyle/>
          <a:p>
            <a:r>
              <a:rPr lang="en-GB" sz="2400" dirty="0"/>
              <a:t>  </a:t>
            </a:r>
            <a:r>
              <a:rPr lang="en-GB" sz="2800" dirty="0"/>
              <a:t>The cross - supreme example of God’s good purpose.</a:t>
            </a:r>
          </a:p>
          <a:p>
            <a:endParaRPr lang="en-GB" sz="2000" dirty="0"/>
          </a:p>
          <a:p>
            <a:r>
              <a:rPr lang="en-GB" sz="2800" dirty="0"/>
              <a:t> Creation </a:t>
            </a:r>
            <a:r>
              <a:rPr lang="en-GB" sz="2800" i="1" dirty="0"/>
              <a:t>“very good</a:t>
            </a:r>
            <a:r>
              <a:rPr lang="en-GB" sz="2800" dirty="0"/>
              <a:t>” because perfectly fulfils God’s purpose.</a:t>
            </a:r>
          </a:p>
          <a:p>
            <a:endParaRPr lang="en-GB" sz="1400" dirty="0"/>
          </a:p>
          <a:p>
            <a:r>
              <a:rPr lang="en-GB" sz="2800" dirty="0"/>
              <a:t>  The Earth and Eden - a place of probation not perfection</a:t>
            </a:r>
          </a:p>
          <a:p>
            <a:endParaRPr lang="en-GB" sz="1400" dirty="0"/>
          </a:p>
          <a:p>
            <a:r>
              <a:rPr lang="en-GB" sz="2800" dirty="0"/>
              <a:t>  Earth created  In Adam </a:t>
            </a:r>
            <a:r>
              <a:rPr lang="en-GB" sz="2400" dirty="0"/>
              <a:t>(Law) </a:t>
            </a:r>
            <a:r>
              <a:rPr lang="en-GB" sz="2800" dirty="0"/>
              <a:t>- New creation is In Christ </a:t>
            </a:r>
            <a:r>
              <a:rPr lang="en-GB" sz="2400" dirty="0"/>
              <a:t>(Grace) </a:t>
            </a:r>
            <a:endParaRPr lang="en-GB" sz="2800" dirty="0"/>
          </a:p>
        </p:txBody>
      </p:sp>
      <p:pic>
        <p:nvPicPr>
          <p:cNvPr id="14" name="Picture 13">
            <a:extLst>
              <a:ext uri="{FF2B5EF4-FFF2-40B4-BE49-F238E27FC236}">
                <a16:creationId xmlns:a16="http://schemas.microsoft.com/office/drawing/2014/main" id="{AF6C6875-1612-80F5-F207-D70FCA144EDE}"/>
              </a:ext>
            </a:extLst>
          </p:cNvPr>
          <p:cNvPicPr>
            <a:picLocks noChangeAspect="1"/>
          </p:cNvPicPr>
          <p:nvPr/>
        </p:nvPicPr>
        <p:blipFill>
          <a:blip r:embed="rId5">
            <a:alphaModFix/>
            <a:extLst>
              <a:ext uri="{BEBA8EAE-BF5A-486C-A8C5-ECC9F3942E4B}">
                <a14:imgProps xmlns:a14="http://schemas.microsoft.com/office/drawing/2010/main">
                  <a14:imgLayer r:embed="rId6">
                    <a14:imgEffect>
                      <a14:brightnessContrast bright="21000"/>
                    </a14:imgEffect>
                  </a14:imgLayer>
                </a14:imgProps>
              </a:ext>
            </a:extLst>
          </a:blip>
          <a:stretch>
            <a:fillRect/>
          </a:stretch>
        </p:blipFill>
        <p:spPr>
          <a:xfrm>
            <a:off x="8763439" y="813207"/>
            <a:ext cx="804265" cy="967292"/>
          </a:xfrm>
          <a:prstGeom prst="rect">
            <a:avLst/>
          </a:prstGeom>
          <a:effectLst>
            <a:glow rad="228600">
              <a:schemeClr val="accent1">
                <a:satMod val="175000"/>
                <a:alpha val="40000"/>
              </a:schemeClr>
            </a:glow>
          </a:effectLst>
        </p:spPr>
      </p:pic>
      <p:sp>
        <p:nvSpPr>
          <p:cNvPr id="17" name="TextBox 16">
            <a:extLst>
              <a:ext uri="{FF2B5EF4-FFF2-40B4-BE49-F238E27FC236}">
                <a16:creationId xmlns:a16="http://schemas.microsoft.com/office/drawing/2014/main" id="{28AD7B6E-FF4C-7CB6-905D-FC0FB8920FF8}"/>
              </a:ext>
            </a:extLst>
          </p:cNvPr>
          <p:cNvSpPr txBox="1"/>
          <p:nvPr/>
        </p:nvSpPr>
        <p:spPr>
          <a:xfrm>
            <a:off x="9148539" y="6098191"/>
            <a:ext cx="2756069" cy="830997"/>
          </a:xfrm>
          <a:prstGeom prst="rect">
            <a:avLst/>
          </a:prstGeom>
          <a:noFill/>
        </p:spPr>
        <p:txBody>
          <a:bodyPr wrap="square">
            <a:spAutoFit/>
          </a:bodyPr>
          <a:lstStyle/>
          <a:p>
            <a:r>
              <a:rPr lang="en-GB" sz="2400" dirty="0"/>
              <a:t>The forces of nature</a:t>
            </a:r>
          </a:p>
          <a:p>
            <a:r>
              <a:rPr lang="en-GB" sz="2400" dirty="0"/>
              <a:t>       are not evil. </a:t>
            </a:r>
            <a:endParaRPr lang="en-GB" sz="2000" dirty="0"/>
          </a:p>
        </p:txBody>
      </p:sp>
      <p:cxnSp>
        <p:nvCxnSpPr>
          <p:cNvPr id="19" name="Straight Arrow Connector 18">
            <a:extLst>
              <a:ext uri="{FF2B5EF4-FFF2-40B4-BE49-F238E27FC236}">
                <a16:creationId xmlns:a16="http://schemas.microsoft.com/office/drawing/2014/main" id="{4D0AAAA2-02EA-03E2-0EEC-77B987981D7E}"/>
              </a:ext>
            </a:extLst>
          </p:cNvPr>
          <p:cNvCxnSpPr/>
          <p:nvPr/>
        </p:nvCxnSpPr>
        <p:spPr>
          <a:xfrm>
            <a:off x="6066113" y="2590525"/>
            <a:ext cx="276045" cy="0"/>
          </a:xfrm>
          <a:prstGeom prst="straightConnector1">
            <a:avLst/>
          </a:prstGeom>
          <a:ln w="3492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195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3">
                                            <p:txEl>
                                              <p:pRg st="6" end="6"/>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fade">
                                      <p:cBhvr>
                                        <p:cTn id="47" dur="1000"/>
                                        <p:tgtEl>
                                          <p:spTgt spid="6"/>
                                        </p:tgtEl>
                                      </p:cBhvr>
                                    </p:animEffect>
                                  </p:childTnLst>
                                </p:cTn>
                              </p:par>
                              <p:par>
                                <p:cTn id="48" presetID="1" presetClass="entr" presetSubtype="0" fill="hold" nodeType="withEffect">
                                  <p:stCondLst>
                                    <p:cond delay="0"/>
                                  </p:stCondLst>
                                  <p:childTnLst>
                                    <p:set>
                                      <p:cBhvr>
                                        <p:cTn id="49"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 grpId="0" animBg="1"/>
      <p:bldP spid="3" grpId="0" animBg="1"/>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alpha val="22000"/>
          </a:schemeClr>
        </a:solidFill>
        <a:effectLst/>
      </p:bgPr>
    </p:bg>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87756F03-3C9C-CE9D-657F-12F9F63E0BFF}"/>
              </a:ext>
            </a:extLst>
          </p:cNvPr>
          <p:cNvSpPr txBox="1"/>
          <p:nvPr/>
        </p:nvSpPr>
        <p:spPr>
          <a:xfrm>
            <a:off x="309270" y="159057"/>
            <a:ext cx="7921874" cy="584775"/>
          </a:xfrm>
          <a:prstGeom prst="rect">
            <a:avLst/>
          </a:prstGeom>
          <a:solidFill>
            <a:schemeClr val="accent4">
              <a:lumMod val="40000"/>
              <a:lumOff val="60000"/>
            </a:schemeClr>
          </a:solidFill>
          <a:ln w="31750">
            <a:solidFill>
              <a:schemeClr val="tx1"/>
            </a:solidFill>
          </a:ln>
        </p:spPr>
        <p:txBody>
          <a:bodyPr wrap="square" rtlCol="0">
            <a:spAutoFit/>
          </a:bodyPr>
          <a:lstStyle/>
          <a:p>
            <a:r>
              <a:rPr lang="en-GB" sz="3200" dirty="0"/>
              <a:t>Was there death in the world before the fall?</a:t>
            </a:r>
            <a:r>
              <a:rPr lang="en-GB" sz="2400" dirty="0"/>
              <a:t>  </a:t>
            </a:r>
            <a:endParaRPr lang="en-GB" sz="3200" i="1" dirty="0"/>
          </a:p>
        </p:txBody>
      </p:sp>
      <p:sp>
        <p:nvSpPr>
          <p:cNvPr id="3" name="TextBox 2">
            <a:extLst>
              <a:ext uri="{FF2B5EF4-FFF2-40B4-BE49-F238E27FC236}">
                <a16:creationId xmlns:a16="http://schemas.microsoft.com/office/drawing/2014/main" id="{35AEF0B7-10C6-56C2-13EA-AB222C6EFE9B}"/>
              </a:ext>
            </a:extLst>
          </p:cNvPr>
          <p:cNvSpPr txBox="1"/>
          <p:nvPr/>
        </p:nvSpPr>
        <p:spPr>
          <a:xfrm>
            <a:off x="239559" y="1414100"/>
            <a:ext cx="6158205" cy="1692771"/>
          </a:xfrm>
          <a:prstGeom prst="rect">
            <a:avLst/>
          </a:prstGeom>
          <a:solidFill>
            <a:schemeClr val="accent6">
              <a:lumMod val="20000"/>
              <a:lumOff val="80000"/>
            </a:schemeClr>
          </a:solidFill>
          <a:ln w="25400">
            <a:solidFill>
              <a:schemeClr val="tx1"/>
            </a:solidFill>
          </a:ln>
        </p:spPr>
        <p:txBody>
          <a:bodyPr wrap="square" rtlCol="0">
            <a:spAutoFit/>
          </a:bodyPr>
          <a:lstStyle/>
          <a:p>
            <a:r>
              <a:rPr lang="en-GB" sz="2600" i="1" dirty="0">
                <a:ea typeface="Calibri" panose="020F0502020204030204" pitchFamily="34" charset="0"/>
              </a:rPr>
              <a:t>“</a:t>
            </a:r>
            <a:r>
              <a:rPr lang="en-GB" sz="2600" i="1" dirty="0">
                <a:solidFill>
                  <a:srgbClr val="000000"/>
                </a:solidFill>
              </a:rPr>
              <a:t>Therefore, just as sin entered the world through one man, and death through sin, and in this way d</a:t>
            </a:r>
            <a:r>
              <a:rPr lang="en-GB" sz="2600" i="1" u="sng" dirty="0">
                <a:solidFill>
                  <a:srgbClr val="000000"/>
                </a:solidFill>
              </a:rPr>
              <a:t>eath came to all people</a:t>
            </a:r>
            <a:r>
              <a:rPr lang="en-GB" sz="2600" i="1" dirty="0">
                <a:solidFill>
                  <a:srgbClr val="000000"/>
                </a:solidFill>
              </a:rPr>
              <a:t>, because </a:t>
            </a:r>
            <a:r>
              <a:rPr lang="en-GB" sz="2600" i="1" u="sng" dirty="0">
                <a:solidFill>
                  <a:srgbClr val="000000"/>
                </a:solidFill>
              </a:rPr>
              <a:t>all sinned</a:t>
            </a:r>
            <a:r>
              <a:rPr lang="en-GB" sz="2600" i="1" dirty="0">
                <a:ea typeface="Calibri" panose="020F0502020204030204" pitchFamily="34" charset="0"/>
              </a:rPr>
              <a:t>”. </a:t>
            </a:r>
            <a:r>
              <a:rPr lang="en-GB" sz="2000" dirty="0">
                <a:ea typeface="Calibri" panose="020F0502020204030204" pitchFamily="34" charset="0"/>
              </a:rPr>
              <a:t>Rom 5.12</a:t>
            </a:r>
          </a:p>
        </p:txBody>
      </p:sp>
      <p:sp>
        <p:nvSpPr>
          <p:cNvPr id="4" name="TextBox 3">
            <a:extLst>
              <a:ext uri="{FF2B5EF4-FFF2-40B4-BE49-F238E27FC236}">
                <a16:creationId xmlns:a16="http://schemas.microsoft.com/office/drawing/2014/main" id="{4EF90331-AB4B-1121-9E6B-2E81B8BB992F}"/>
              </a:ext>
            </a:extLst>
          </p:cNvPr>
          <p:cNvSpPr txBox="1"/>
          <p:nvPr/>
        </p:nvSpPr>
        <p:spPr>
          <a:xfrm>
            <a:off x="7169462" y="1459606"/>
            <a:ext cx="4379339" cy="1200329"/>
          </a:xfrm>
          <a:prstGeom prst="rect">
            <a:avLst/>
          </a:prstGeom>
          <a:solidFill>
            <a:schemeClr val="accent6">
              <a:lumMod val="20000"/>
              <a:lumOff val="80000"/>
            </a:schemeClr>
          </a:solidFill>
          <a:ln w="25400">
            <a:solidFill>
              <a:schemeClr val="tx1"/>
            </a:solidFill>
          </a:ln>
        </p:spPr>
        <p:txBody>
          <a:bodyPr wrap="square" rtlCol="0">
            <a:spAutoFit/>
          </a:bodyPr>
          <a:lstStyle/>
          <a:p>
            <a:r>
              <a:rPr lang="en-GB" sz="2600" i="1" dirty="0">
                <a:ea typeface="Calibri" panose="020F0502020204030204" pitchFamily="34" charset="0"/>
              </a:rPr>
              <a:t>"</a:t>
            </a:r>
            <a:r>
              <a:rPr lang="en-GB" sz="2600" i="1" dirty="0">
                <a:solidFill>
                  <a:srgbClr val="000000"/>
                </a:solidFill>
              </a:rPr>
              <a:t>one trespass resulted in condemnation </a:t>
            </a:r>
            <a:r>
              <a:rPr lang="en-GB" sz="2600" i="1" u="sng" dirty="0">
                <a:solidFill>
                  <a:srgbClr val="000000"/>
                </a:solidFill>
              </a:rPr>
              <a:t>for all people</a:t>
            </a:r>
            <a:r>
              <a:rPr lang="en-GB" sz="2600" i="1" u="sng" dirty="0">
                <a:ea typeface="Calibri" panose="020F0502020204030204" pitchFamily="34" charset="0"/>
              </a:rPr>
              <a:t>"</a:t>
            </a:r>
            <a:r>
              <a:rPr lang="en-GB" sz="2600" i="1" dirty="0">
                <a:ea typeface="Calibri" panose="020F0502020204030204" pitchFamily="34" charset="0"/>
              </a:rPr>
              <a:t>   </a:t>
            </a:r>
            <a:r>
              <a:rPr lang="en-GB" sz="2000" dirty="0">
                <a:ea typeface="Calibri" panose="020F0502020204030204" pitchFamily="34" charset="0"/>
              </a:rPr>
              <a:t>Rom 5:18</a:t>
            </a:r>
            <a:endParaRPr lang="en-GB" sz="2800" dirty="0"/>
          </a:p>
        </p:txBody>
      </p:sp>
      <p:sp>
        <p:nvSpPr>
          <p:cNvPr id="6" name="TextBox 5">
            <a:extLst>
              <a:ext uri="{FF2B5EF4-FFF2-40B4-BE49-F238E27FC236}">
                <a16:creationId xmlns:a16="http://schemas.microsoft.com/office/drawing/2014/main" id="{D1280100-9103-F85F-C92C-45A4C57EF4E9}"/>
              </a:ext>
            </a:extLst>
          </p:cNvPr>
          <p:cNvSpPr txBox="1"/>
          <p:nvPr/>
        </p:nvSpPr>
        <p:spPr>
          <a:xfrm>
            <a:off x="296257" y="3404025"/>
            <a:ext cx="9062875" cy="1292662"/>
          </a:xfrm>
          <a:prstGeom prst="rect">
            <a:avLst/>
          </a:prstGeom>
          <a:solidFill>
            <a:schemeClr val="accent6">
              <a:lumMod val="20000"/>
              <a:lumOff val="80000"/>
            </a:schemeClr>
          </a:solidFill>
          <a:ln w="25400">
            <a:solidFill>
              <a:schemeClr val="tx1"/>
            </a:solidFill>
          </a:ln>
        </p:spPr>
        <p:txBody>
          <a:bodyPr wrap="square" rtlCol="0">
            <a:spAutoFit/>
          </a:bodyPr>
          <a:lstStyle/>
          <a:p>
            <a:r>
              <a:rPr lang="en-GB" sz="2600" i="1" dirty="0">
                <a:ea typeface="Calibri" panose="020F0502020204030204" pitchFamily="34" charset="0"/>
              </a:rPr>
              <a:t>“For since death came through a man, the resurrection of the dead comes also through a man. For as in Adam </a:t>
            </a:r>
            <a:r>
              <a:rPr lang="en-GB" sz="2600" i="1" u="sng" dirty="0">
                <a:ea typeface="Calibri" panose="020F0502020204030204" pitchFamily="34" charset="0"/>
              </a:rPr>
              <a:t>all</a:t>
            </a:r>
            <a:r>
              <a:rPr lang="en-GB" sz="2600" i="1" dirty="0">
                <a:ea typeface="Calibri" panose="020F0502020204030204" pitchFamily="34" charset="0"/>
              </a:rPr>
              <a:t> die, so in Christ </a:t>
            </a:r>
            <a:r>
              <a:rPr lang="en-GB" sz="2600" i="1" u="sng" dirty="0">
                <a:ea typeface="Calibri" panose="020F0502020204030204" pitchFamily="34" charset="0"/>
              </a:rPr>
              <a:t>all</a:t>
            </a:r>
            <a:r>
              <a:rPr lang="en-GB" sz="2600" i="1" dirty="0">
                <a:ea typeface="Calibri" panose="020F0502020204030204" pitchFamily="34" charset="0"/>
              </a:rPr>
              <a:t> will be made alive.” </a:t>
            </a:r>
            <a:r>
              <a:rPr lang="en-GB" sz="2000" dirty="0">
                <a:ea typeface="Calibri" panose="020F0502020204030204" pitchFamily="34" charset="0"/>
              </a:rPr>
              <a:t>1 Cor 15.21,22 </a:t>
            </a:r>
            <a:endParaRPr lang="en-GB" sz="1800" dirty="0">
              <a:ea typeface="Calibri" panose="020F0502020204030204" pitchFamily="34" charset="0"/>
            </a:endParaRPr>
          </a:p>
        </p:txBody>
      </p:sp>
      <p:sp>
        <p:nvSpPr>
          <p:cNvPr id="7" name="TextBox 6">
            <a:extLst>
              <a:ext uri="{FF2B5EF4-FFF2-40B4-BE49-F238E27FC236}">
                <a16:creationId xmlns:a16="http://schemas.microsoft.com/office/drawing/2014/main" id="{BA10F3B9-1C9E-0FEB-1FEF-9CC3AAEED5D7}"/>
              </a:ext>
            </a:extLst>
          </p:cNvPr>
          <p:cNvSpPr txBox="1"/>
          <p:nvPr/>
        </p:nvSpPr>
        <p:spPr>
          <a:xfrm>
            <a:off x="239559" y="5186105"/>
            <a:ext cx="9062875" cy="1524905"/>
          </a:xfrm>
          <a:prstGeom prst="rect">
            <a:avLst/>
          </a:prstGeom>
          <a:solidFill>
            <a:schemeClr val="accent6">
              <a:lumMod val="20000"/>
              <a:lumOff val="80000"/>
            </a:schemeClr>
          </a:solidFill>
          <a:ln w="25400">
            <a:solidFill>
              <a:schemeClr val="tx1"/>
            </a:solidFill>
          </a:ln>
        </p:spPr>
        <p:txBody>
          <a:bodyPr wrap="square" rtlCol="0">
            <a:spAutoFit/>
          </a:bodyPr>
          <a:lstStyle/>
          <a:p>
            <a:r>
              <a:rPr lang="en-GB" sz="2600" i="1" kern="0" dirty="0">
                <a:ea typeface="Calibri" panose="020F0502020204030204" pitchFamily="34" charset="0"/>
              </a:rPr>
              <a:t>“For the creation was subjected to frustration, not by its own choice, but by the will of the one who subjected it, in hope that the creation itself will be liberated from its bondage to decay”. </a:t>
            </a:r>
          </a:p>
          <a:p>
            <a:pPr>
              <a:lnSpc>
                <a:spcPts val="1500"/>
              </a:lnSpc>
            </a:pPr>
            <a:r>
              <a:rPr lang="en-GB" sz="2600" i="1" kern="0" dirty="0">
                <a:ea typeface="Calibri" panose="020F0502020204030204" pitchFamily="34" charset="0"/>
              </a:rPr>
              <a:t>                                                                                                    </a:t>
            </a:r>
            <a:r>
              <a:rPr lang="en-GB" sz="2000" kern="0" dirty="0">
                <a:ea typeface="Calibri" panose="020F0502020204030204" pitchFamily="34" charset="0"/>
              </a:rPr>
              <a:t>Rom 8 .20</a:t>
            </a:r>
            <a:endParaRPr lang="en-GB" dirty="0"/>
          </a:p>
        </p:txBody>
      </p:sp>
      <p:sp>
        <p:nvSpPr>
          <p:cNvPr id="9" name="TextBox 8">
            <a:extLst>
              <a:ext uri="{FF2B5EF4-FFF2-40B4-BE49-F238E27FC236}">
                <a16:creationId xmlns:a16="http://schemas.microsoft.com/office/drawing/2014/main" id="{BCAED176-22DE-F8E4-F4F1-75DF32C556E2}"/>
              </a:ext>
            </a:extLst>
          </p:cNvPr>
          <p:cNvSpPr txBox="1"/>
          <p:nvPr/>
        </p:nvSpPr>
        <p:spPr>
          <a:xfrm>
            <a:off x="9461242" y="3360877"/>
            <a:ext cx="2730758" cy="1154162"/>
          </a:xfrm>
          <a:prstGeom prst="rect">
            <a:avLst/>
          </a:prstGeom>
          <a:noFill/>
        </p:spPr>
        <p:txBody>
          <a:bodyPr wrap="square">
            <a:spAutoFit/>
          </a:bodyPr>
          <a:lstStyle/>
          <a:p>
            <a:r>
              <a:rPr lang="en-GB" sz="2300" kern="0" dirty="0">
                <a:ea typeface="Calibri" panose="020F0502020204030204" pitchFamily="34" charset="0"/>
              </a:rPr>
              <a:t>The “ALL” must refer to mankind only, not  all creation.</a:t>
            </a:r>
          </a:p>
        </p:txBody>
      </p:sp>
      <p:sp>
        <p:nvSpPr>
          <p:cNvPr id="12" name="TextBox 11">
            <a:extLst>
              <a:ext uri="{FF2B5EF4-FFF2-40B4-BE49-F238E27FC236}">
                <a16:creationId xmlns:a16="http://schemas.microsoft.com/office/drawing/2014/main" id="{469F2E47-77A4-A337-3C56-0B463E96F7B7}"/>
              </a:ext>
            </a:extLst>
          </p:cNvPr>
          <p:cNvSpPr txBox="1"/>
          <p:nvPr/>
        </p:nvSpPr>
        <p:spPr>
          <a:xfrm>
            <a:off x="9461241" y="5118271"/>
            <a:ext cx="2730759" cy="1569660"/>
          </a:xfrm>
          <a:prstGeom prst="rect">
            <a:avLst/>
          </a:prstGeom>
          <a:noFill/>
        </p:spPr>
        <p:txBody>
          <a:bodyPr wrap="square">
            <a:spAutoFit/>
          </a:bodyPr>
          <a:lstStyle/>
          <a:p>
            <a:r>
              <a:rPr lang="en-GB" sz="2400" kern="0" dirty="0">
                <a:ea typeface="Calibri" panose="020F0502020204030204" pitchFamily="34" charset="0"/>
              </a:rPr>
              <a:t>Creation subject to decay and groans = 2</a:t>
            </a:r>
            <a:r>
              <a:rPr lang="en-GB" sz="2400" kern="0" baseline="30000" dirty="0">
                <a:ea typeface="Calibri" panose="020F0502020204030204" pitchFamily="34" charset="0"/>
              </a:rPr>
              <a:t>nd</a:t>
            </a:r>
            <a:r>
              <a:rPr lang="en-GB" sz="2400" kern="0" dirty="0">
                <a:ea typeface="Calibri" panose="020F0502020204030204" pitchFamily="34" charset="0"/>
              </a:rPr>
              <a:t> law of thermodynamics.</a:t>
            </a:r>
            <a:endParaRPr lang="en-GB" sz="2400" dirty="0">
              <a:ea typeface="Calibri" panose="020F0502020204030204" pitchFamily="34" charset="0"/>
            </a:endParaRPr>
          </a:p>
        </p:txBody>
      </p:sp>
      <p:sp>
        <p:nvSpPr>
          <p:cNvPr id="11" name="TextBox 10">
            <a:extLst>
              <a:ext uri="{FF2B5EF4-FFF2-40B4-BE49-F238E27FC236}">
                <a16:creationId xmlns:a16="http://schemas.microsoft.com/office/drawing/2014/main" id="{DD8A1C5A-37FA-F3D7-C02B-5ADDF09ECFCD}"/>
              </a:ext>
            </a:extLst>
          </p:cNvPr>
          <p:cNvSpPr txBox="1"/>
          <p:nvPr/>
        </p:nvSpPr>
        <p:spPr>
          <a:xfrm>
            <a:off x="2167478" y="777072"/>
            <a:ext cx="9167631" cy="523220"/>
          </a:xfrm>
          <a:prstGeom prst="rect">
            <a:avLst/>
          </a:prstGeom>
          <a:noFill/>
        </p:spPr>
        <p:txBody>
          <a:bodyPr wrap="square">
            <a:spAutoFit/>
          </a:bodyPr>
          <a:lstStyle/>
          <a:p>
            <a:r>
              <a:rPr lang="en-GB" sz="2800" dirty="0"/>
              <a:t>Did animals, plants, birds, microbes, stars, die before the fall ?</a:t>
            </a:r>
          </a:p>
        </p:txBody>
      </p:sp>
      <p:pic>
        <p:nvPicPr>
          <p:cNvPr id="5" name="Picture 4">
            <a:extLst>
              <a:ext uri="{FF2B5EF4-FFF2-40B4-BE49-F238E27FC236}">
                <a16:creationId xmlns:a16="http://schemas.microsoft.com/office/drawing/2014/main" id="{602CFD4B-AE3B-B05D-27D9-6D45E7D45702}"/>
              </a:ext>
            </a:extLst>
          </p:cNvPr>
          <p:cNvPicPr>
            <a:picLocks noChangeAspect="1"/>
          </p:cNvPicPr>
          <p:nvPr/>
        </p:nvPicPr>
        <p:blipFill>
          <a:blip r:embed="rId3"/>
          <a:stretch>
            <a:fillRect/>
          </a:stretch>
        </p:blipFill>
        <p:spPr>
          <a:xfrm>
            <a:off x="11214215" y="91734"/>
            <a:ext cx="627942" cy="627942"/>
          </a:xfrm>
          <a:prstGeom prst="rect">
            <a:avLst/>
          </a:prstGeom>
        </p:spPr>
      </p:pic>
      <p:sp>
        <p:nvSpPr>
          <p:cNvPr id="14" name="TextBox 13">
            <a:extLst>
              <a:ext uri="{FF2B5EF4-FFF2-40B4-BE49-F238E27FC236}">
                <a16:creationId xmlns:a16="http://schemas.microsoft.com/office/drawing/2014/main" id="{DF0D5D40-641B-EB5C-9FE5-F5F77F1E2933}"/>
              </a:ext>
            </a:extLst>
          </p:cNvPr>
          <p:cNvSpPr txBox="1"/>
          <p:nvPr/>
        </p:nvSpPr>
        <p:spPr>
          <a:xfrm>
            <a:off x="6472926" y="1652723"/>
            <a:ext cx="824290" cy="461665"/>
          </a:xfrm>
          <a:prstGeom prst="rect">
            <a:avLst/>
          </a:prstGeom>
          <a:noFill/>
          <a:ln w="25400">
            <a:noFill/>
          </a:ln>
        </p:spPr>
        <p:txBody>
          <a:bodyPr wrap="square" rtlCol="0">
            <a:spAutoFit/>
          </a:bodyPr>
          <a:lstStyle/>
          <a:p>
            <a:r>
              <a:rPr lang="en-GB" sz="2400" dirty="0">
                <a:ea typeface="Calibri" panose="020F0502020204030204" pitchFamily="34" charset="0"/>
              </a:rPr>
              <a:t>and</a:t>
            </a:r>
            <a:endParaRPr lang="en-GB" sz="2000" dirty="0"/>
          </a:p>
        </p:txBody>
      </p:sp>
    </p:spTree>
    <p:extLst>
      <p:ext uri="{BB962C8B-B14F-4D97-AF65-F5344CB8AC3E}">
        <p14:creationId xmlns:p14="http://schemas.microsoft.com/office/powerpoint/2010/main" val="266157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P spid="7" grpId="0" animBg="1"/>
      <p:bldP spid="9" grpId="0"/>
      <p:bldP spid="12" grpId="0"/>
      <p:bldP spid="11" grpId="0"/>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alpha val="22000"/>
          </a:schemeClr>
        </a:solidFill>
        <a:effectLst/>
      </p:bgPr>
    </p:bg>
    <p:spTree>
      <p:nvGrpSpPr>
        <p:cNvPr id="1" name=""/>
        <p:cNvGrpSpPr/>
        <p:nvPr/>
      </p:nvGrpSpPr>
      <p:grpSpPr>
        <a:xfrm>
          <a:off x="0" y="0"/>
          <a:ext cx="0" cy="0"/>
          <a:chOff x="0" y="0"/>
          <a:chExt cx="0" cy="0"/>
        </a:xfrm>
      </p:grpSpPr>
      <p:sp>
        <p:nvSpPr>
          <p:cNvPr id="36" name="TextBox 35">
            <a:extLst>
              <a:ext uri="{FF2B5EF4-FFF2-40B4-BE49-F238E27FC236}">
                <a16:creationId xmlns:a16="http://schemas.microsoft.com/office/drawing/2014/main" id="{E836EDCC-853F-CFF9-E043-FF79A2E269CC}"/>
              </a:ext>
            </a:extLst>
          </p:cNvPr>
          <p:cNvSpPr txBox="1"/>
          <p:nvPr/>
        </p:nvSpPr>
        <p:spPr>
          <a:xfrm>
            <a:off x="389412" y="1561326"/>
            <a:ext cx="10571017" cy="1908215"/>
          </a:xfrm>
          <a:prstGeom prst="rect">
            <a:avLst/>
          </a:prstGeom>
          <a:noFill/>
        </p:spPr>
        <p:txBody>
          <a:bodyPr wrap="square" rtlCol="0">
            <a:spAutoFit/>
          </a:bodyPr>
          <a:lstStyle/>
          <a:p>
            <a:r>
              <a:rPr lang="en-GB" sz="2800" kern="0" dirty="0">
                <a:ea typeface="Calibri" panose="020F0502020204030204" pitchFamily="34" charset="0"/>
              </a:rPr>
              <a:t>The ground !  Not the whole earth,  or  sea, sky, stars !  </a:t>
            </a:r>
          </a:p>
          <a:p>
            <a:endParaRPr lang="en-GB" kern="0" dirty="0">
              <a:ea typeface="Calibri" panose="020F0502020204030204" pitchFamily="34" charset="0"/>
            </a:endParaRPr>
          </a:p>
          <a:p>
            <a:r>
              <a:rPr lang="en-GB" sz="2800" kern="0" dirty="0">
                <a:ea typeface="Calibri" panose="020F0502020204030204" pitchFamily="34" charset="0"/>
              </a:rPr>
              <a:t>Life is harder not utterly different.  Increased sweat, pain, labour. </a:t>
            </a:r>
          </a:p>
          <a:p>
            <a:endParaRPr lang="en-GB" sz="1600" kern="0" dirty="0">
              <a:ea typeface="Calibri" panose="020F0502020204030204" pitchFamily="34" charset="0"/>
            </a:endParaRPr>
          </a:p>
          <a:p>
            <a:r>
              <a:rPr lang="en-GB" sz="2800" kern="0" dirty="0">
                <a:ea typeface="Calibri" panose="020F0502020204030204" pitchFamily="34" charset="0"/>
              </a:rPr>
              <a:t>Cast out of garden into the wildness of the world.     </a:t>
            </a:r>
            <a:endParaRPr lang="en-GB" sz="3200" dirty="0"/>
          </a:p>
        </p:txBody>
      </p:sp>
      <p:sp>
        <p:nvSpPr>
          <p:cNvPr id="10" name="TextBox 9">
            <a:extLst>
              <a:ext uri="{FF2B5EF4-FFF2-40B4-BE49-F238E27FC236}">
                <a16:creationId xmlns:a16="http://schemas.microsoft.com/office/drawing/2014/main" id="{87756F03-3C9C-CE9D-657F-12F9F63E0BFF}"/>
              </a:ext>
            </a:extLst>
          </p:cNvPr>
          <p:cNvSpPr txBox="1"/>
          <p:nvPr/>
        </p:nvSpPr>
        <p:spPr>
          <a:xfrm>
            <a:off x="309270" y="159057"/>
            <a:ext cx="7090597" cy="584775"/>
          </a:xfrm>
          <a:prstGeom prst="rect">
            <a:avLst/>
          </a:prstGeom>
          <a:solidFill>
            <a:schemeClr val="accent4">
              <a:lumMod val="40000"/>
              <a:lumOff val="60000"/>
            </a:schemeClr>
          </a:solidFill>
          <a:ln w="31750">
            <a:solidFill>
              <a:schemeClr val="tx1"/>
            </a:solidFill>
          </a:ln>
        </p:spPr>
        <p:txBody>
          <a:bodyPr wrap="square" rtlCol="0">
            <a:spAutoFit/>
          </a:bodyPr>
          <a:lstStyle/>
          <a:p>
            <a:r>
              <a:rPr lang="en-GB" sz="3200" kern="0" dirty="0">
                <a:ea typeface="Calibri" panose="020F0502020204030204" pitchFamily="34" charset="0"/>
              </a:rPr>
              <a:t>In what </a:t>
            </a:r>
            <a:r>
              <a:rPr lang="en-GB" sz="3200" kern="0">
                <a:ea typeface="Calibri" panose="020F0502020204030204" pitchFamily="34" charset="0"/>
              </a:rPr>
              <a:t>way was the </a:t>
            </a:r>
            <a:r>
              <a:rPr lang="en-GB" sz="3200" kern="0" dirty="0">
                <a:ea typeface="Calibri" panose="020F0502020204030204" pitchFamily="34" charset="0"/>
              </a:rPr>
              <a:t>“ground cursed”</a:t>
            </a:r>
            <a:endParaRPr lang="en-GB" sz="3200" i="1" dirty="0"/>
          </a:p>
        </p:txBody>
      </p:sp>
      <p:sp>
        <p:nvSpPr>
          <p:cNvPr id="13" name="TextBox 12">
            <a:extLst>
              <a:ext uri="{FF2B5EF4-FFF2-40B4-BE49-F238E27FC236}">
                <a16:creationId xmlns:a16="http://schemas.microsoft.com/office/drawing/2014/main" id="{FA2CA17F-9D27-FAD1-A10A-177CF2CD448E}"/>
              </a:ext>
            </a:extLst>
          </p:cNvPr>
          <p:cNvSpPr txBox="1"/>
          <p:nvPr/>
        </p:nvSpPr>
        <p:spPr>
          <a:xfrm>
            <a:off x="1938867" y="859123"/>
            <a:ext cx="7454756" cy="523220"/>
          </a:xfrm>
          <a:prstGeom prst="rect">
            <a:avLst/>
          </a:prstGeom>
          <a:solidFill>
            <a:schemeClr val="accent6">
              <a:lumMod val="20000"/>
              <a:lumOff val="80000"/>
            </a:schemeClr>
          </a:solidFill>
          <a:ln w="25400">
            <a:solidFill>
              <a:schemeClr val="tx1"/>
            </a:solidFill>
          </a:ln>
        </p:spPr>
        <p:txBody>
          <a:bodyPr wrap="square" rtlCol="0">
            <a:spAutoFit/>
          </a:bodyPr>
          <a:lstStyle/>
          <a:p>
            <a:r>
              <a:rPr lang="en-GB" sz="1600" kern="0" dirty="0">
                <a:ea typeface="Calibri" panose="020F0502020204030204" pitchFamily="34" charset="0"/>
              </a:rPr>
              <a:t> </a:t>
            </a:r>
            <a:r>
              <a:rPr lang="en-GB" sz="2800" i="1" dirty="0">
                <a:solidFill>
                  <a:srgbClr val="000000"/>
                </a:solidFill>
              </a:rPr>
              <a:t>“Cursed is the </a:t>
            </a:r>
            <a:r>
              <a:rPr lang="en-GB" sz="2800" i="1" u="sng" dirty="0">
                <a:solidFill>
                  <a:srgbClr val="000000"/>
                </a:solidFill>
              </a:rPr>
              <a:t>ground</a:t>
            </a:r>
            <a:r>
              <a:rPr lang="en-GB" sz="2800" i="1" dirty="0">
                <a:solidFill>
                  <a:srgbClr val="000000"/>
                </a:solidFill>
              </a:rPr>
              <a:t> because of you”</a:t>
            </a:r>
            <a:r>
              <a:rPr lang="en-GB" sz="2800" i="1" kern="0" dirty="0">
                <a:ea typeface="Calibri" panose="020F0502020204030204" pitchFamily="34" charset="0"/>
              </a:rPr>
              <a:t> </a:t>
            </a:r>
            <a:r>
              <a:rPr lang="en-GB" sz="2000" i="1" kern="0" dirty="0">
                <a:ea typeface="Calibri" panose="020F0502020204030204" pitchFamily="34" charset="0"/>
              </a:rPr>
              <a:t>. </a:t>
            </a:r>
            <a:r>
              <a:rPr lang="en-GB" sz="1800" kern="0" dirty="0">
                <a:ea typeface="Calibri" panose="020F0502020204030204" pitchFamily="34" charset="0"/>
              </a:rPr>
              <a:t>Gen 3.17 </a:t>
            </a:r>
          </a:p>
        </p:txBody>
      </p:sp>
      <p:sp>
        <p:nvSpPr>
          <p:cNvPr id="8" name="TextBox 7">
            <a:extLst>
              <a:ext uri="{FF2B5EF4-FFF2-40B4-BE49-F238E27FC236}">
                <a16:creationId xmlns:a16="http://schemas.microsoft.com/office/drawing/2014/main" id="{7577FAEE-0A24-450B-BDA3-2FAB33350FAA}"/>
              </a:ext>
            </a:extLst>
          </p:cNvPr>
          <p:cNvSpPr txBox="1"/>
          <p:nvPr/>
        </p:nvSpPr>
        <p:spPr>
          <a:xfrm>
            <a:off x="268784" y="4572289"/>
            <a:ext cx="9791765" cy="1815882"/>
          </a:xfrm>
          <a:prstGeom prst="rect">
            <a:avLst/>
          </a:prstGeom>
          <a:noFill/>
        </p:spPr>
        <p:txBody>
          <a:bodyPr wrap="square">
            <a:spAutoFit/>
          </a:bodyPr>
          <a:lstStyle/>
          <a:p>
            <a:r>
              <a:rPr lang="en-GB" sz="2400" kern="0" dirty="0">
                <a:ea typeface="Calibri" panose="020F0502020204030204" pitchFamily="34" charset="0"/>
              </a:rPr>
              <a:t>  </a:t>
            </a:r>
            <a:r>
              <a:rPr lang="en-GB" sz="2800" kern="0" dirty="0">
                <a:ea typeface="Calibri" panose="020F0502020204030204" pitchFamily="34" charset="0"/>
              </a:rPr>
              <a:t>God boasts of His creation in Job 38-41</a:t>
            </a:r>
          </a:p>
          <a:p>
            <a:r>
              <a:rPr lang="en-GB" sz="2800" kern="0" dirty="0">
                <a:ea typeface="Calibri" panose="020F0502020204030204" pitchFamily="34" charset="0"/>
              </a:rPr>
              <a:t> </a:t>
            </a:r>
          </a:p>
          <a:p>
            <a:r>
              <a:rPr lang="en-GB" sz="2800" kern="0" dirty="0">
                <a:ea typeface="Calibri" panose="020F0502020204030204" pitchFamily="34" charset="0"/>
              </a:rPr>
              <a:t> </a:t>
            </a:r>
            <a:r>
              <a:rPr lang="en-GB" sz="2800" i="1" kern="0" dirty="0">
                <a:ea typeface="Calibri" panose="020F0502020204030204" pitchFamily="34" charset="0"/>
              </a:rPr>
              <a:t>“Do you hunt prey for the lioness</a:t>
            </a:r>
          </a:p>
          <a:p>
            <a:r>
              <a:rPr lang="en-GB" sz="2800" i="1" kern="0" dirty="0">
                <a:ea typeface="Calibri" panose="020F0502020204030204" pitchFamily="34" charset="0"/>
              </a:rPr>
              <a:t> or food for ravens?”</a:t>
            </a:r>
            <a:r>
              <a:rPr lang="en-GB" sz="2800" kern="0" dirty="0">
                <a:ea typeface="Calibri" panose="020F0502020204030204" pitchFamily="34" charset="0"/>
              </a:rPr>
              <a:t> </a:t>
            </a:r>
            <a:r>
              <a:rPr lang="en-GB" sz="2400" kern="0" dirty="0">
                <a:ea typeface="Calibri" panose="020F0502020204030204" pitchFamily="34" charset="0"/>
              </a:rPr>
              <a:t>Job 38.39 </a:t>
            </a:r>
            <a:endParaRPr lang="en-GB" sz="2800" i="1" dirty="0"/>
          </a:p>
        </p:txBody>
      </p:sp>
      <p:pic>
        <p:nvPicPr>
          <p:cNvPr id="5" name="Picture 4">
            <a:extLst>
              <a:ext uri="{FF2B5EF4-FFF2-40B4-BE49-F238E27FC236}">
                <a16:creationId xmlns:a16="http://schemas.microsoft.com/office/drawing/2014/main" id="{602CFD4B-AE3B-B05D-27D9-6D45E7D45702}"/>
              </a:ext>
            </a:extLst>
          </p:cNvPr>
          <p:cNvPicPr>
            <a:picLocks noChangeAspect="1"/>
          </p:cNvPicPr>
          <p:nvPr/>
        </p:nvPicPr>
        <p:blipFill>
          <a:blip r:embed="rId3"/>
          <a:stretch>
            <a:fillRect/>
          </a:stretch>
        </p:blipFill>
        <p:spPr>
          <a:xfrm>
            <a:off x="11214215" y="91734"/>
            <a:ext cx="627942" cy="627942"/>
          </a:xfrm>
          <a:prstGeom prst="rect">
            <a:avLst/>
          </a:prstGeom>
        </p:spPr>
      </p:pic>
      <p:sp>
        <p:nvSpPr>
          <p:cNvPr id="18" name="TextBox 17">
            <a:extLst>
              <a:ext uri="{FF2B5EF4-FFF2-40B4-BE49-F238E27FC236}">
                <a16:creationId xmlns:a16="http://schemas.microsoft.com/office/drawing/2014/main" id="{F60C7CD9-3AA6-DC58-2E0D-2E261AD69531}"/>
              </a:ext>
            </a:extLst>
          </p:cNvPr>
          <p:cNvSpPr txBox="1"/>
          <p:nvPr/>
        </p:nvSpPr>
        <p:spPr>
          <a:xfrm>
            <a:off x="309270" y="3525858"/>
            <a:ext cx="10571017" cy="954107"/>
          </a:xfrm>
          <a:prstGeom prst="rect">
            <a:avLst/>
          </a:prstGeom>
          <a:noFill/>
        </p:spPr>
        <p:txBody>
          <a:bodyPr wrap="square">
            <a:spAutoFit/>
          </a:bodyPr>
          <a:lstStyle/>
          <a:p>
            <a:r>
              <a:rPr lang="en-GB" sz="2800" kern="0" dirty="0">
                <a:ea typeface="Calibri" panose="020F0502020204030204" pitchFamily="34" charset="0"/>
              </a:rPr>
              <a:t>No new laws of digestion, metabolism, behaviour.</a:t>
            </a:r>
          </a:p>
          <a:p>
            <a:r>
              <a:rPr lang="en-GB" sz="2800" kern="0" dirty="0">
                <a:ea typeface="Calibri" panose="020F0502020204030204" pitchFamily="34" charset="0"/>
              </a:rPr>
              <a:t>No new sharks, jellyfish, sea urchins, vultures, eagles, anteaters</a:t>
            </a:r>
            <a:r>
              <a:rPr lang="en-GB" sz="2400" kern="0" dirty="0">
                <a:ea typeface="Calibri" panose="020F0502020204030204" pitchFamily="34" charset="0"/>
              </a:rPr>
              <a:t>. </a:t>
            </a:r>
            <a:endParaRPr lang="en-GB" sz="2400" dirty="0"/>
          </a:p>
        </p:txBody>
      </p:sp>
      <p:pic>
        <p:nvPicPr>
          <p:cNvPr id="15" name="Picture 14">
            <a:extLst>
              <a:ext uri="{FF2B5EF4-FFF2-40B4-BE49-F238E27FC236}">
                <a16:creationId xmlns:a16="http://schemas.microsoft.com/office/drawing/2014/main" id="{3B47ADCB-8AC2-7BAC-85DB-BA4A6D871830}"/>
              </a:ext>
            </a:extLst>
          </p:cNvPr>
          <p:cNvPicPr>
            <a:picLocks noChangeAspect="1"/>
          </p:cNvPicPr>
          <p:nvPr/>
        </p:nvPicPr>
        <p:blipFill>
          <a:blip r:embed="rId4"/>
          <a:stretch>
            <a:fillRect/>
          </a:stretch>
        </p:blipFill>
        <p:spPr>
          <a:xfrm>
            <a:off x="9874085" y="1076773"/>
            <a:ext cx="1968072" cy="975903"/>
          </a:xfrm>
          <a:prstGeom prst="rect">
            <a:avLst/>
          </a:prstGeom>
        </p:spPr>
      </p:pic>
      <p:pic>
        <p:nvPicPr>
          <p:cNvPr id="19" name="Picture 18">
            <a:extLst>
              <a:ext uri="{FF2B5EF4-FFF2-40B4-BE49-F238E27FC236}">
                <a16:creationId xmlns:a16="http://schemas.microsoft.com/office/drawing/2014/main" id="{1C3AD4D2-1B3D-EAF3-465D-548C3C5DE46F}"/>
              </a:ext>
            </a:extLst>
          </p:cNvPr>
          <p:cNvPicPr>
            <a:picLocks noChangeAspect="1"/>
          </p:cNvPicPr>
          <p:nvPr/>
        </p:nvPicPr>
        <p:blipFill>
          <a:blip r:embed="rId5"/>
          <a:stretch>
            <a:fillRect/>
          </a:stretch>
        </p:blipFill>
        <p:spPr>
          <a:xfrm>
            <a:off x="10622531" y="2116406"/>
            <a:ext cx="965446" cy="1763548"/>
          </a:xfrm>
          <a:prstGeom prst="rect">
            <a:avLst/>
          </a:prstGeom>
        </p:spPr>
      </p:pic>
      <p:pic>
        <p:nvPicPr>
          <p:cNvPr id="21" name="Picture 20">
            <a:extLst>
              <a:ext uri="{FF2B5EF4-FFF2-40B4-BE49-F238E27FC236}">
                <a16:creationId xmlns:a16="http://schemas.microsoft.com/office/drawing/2014/main" id="{067350F0-0EED-6DD6-7863-6ED2B58B2051}"/>
              </a:ext>
            </a:extLst>
          </p:cNvPr>
          <p:cNvPicPr>
            <a:picLocks noChangeAspect="1"/>
          </p:cNvPicPr>
          <p:nvPr/>
        </p:nvPicPr>
        <p:blipFill>
          <a:blip r:embed="rId6"/>
          <a:stretch>
            <a:fillRect/>
          </a:stretch>
        </p:blipFill>
        <p:spPr>
          <a:xfrm>
            <a:off x="10212331" y="3934047"/>
            <a:ext cx="1445432" cy="1276485"/>
          </a:xfrm>
          <a:prstGeom prst="rect">
            <a:avLst/>
          </a:prstGeom>
        </p:spPr>
      </p:pic>
      <p:pic>
        <p:nvPicPr>
          <p:cNvPr id="23" name="Picture 22">
            <a:extLst>
              <a:ext uri="{FF2B5EF4-FFF2-40B4-BE49-F238E27FC236}">
                <a16:creationId xmlns:a16="http://schemas.microsoft.com/office/drawing/2014/main" id="{503B3AE6-A3BC-DC2A-FF76-1FDC6F048E64}"/>
              </a:ext>
            </a:extLst>
          </p:cNvPr>
          <p:cNvPicPr>
            <a:picLocks noChangeAspect="1"/>
          </p:cNvPicPr>
          <p:nvPr/>
        </p:nvPicPr>
        <p:blipFill>
          <a:blip r:embed="rId7"/>
          <a:stretch>
            <a:fillRect/>
          </a:stretch>
        </p:blipFill>
        <p:spPr>
          <a:xfrm>
            <a:off x="9393623" y="5496192"/>
            <a:ext cx="2611146" cy="1021118"/>
          </a:xfrm>
          <a:prstGeom prst="rect">
            <a:avLst/>
          </a:prstGeom>
        </p:spPr>
      </p:pic>
      <p:pic>
        <p:nvPicPr>
          <p:cNvPr id="4" name="Picture 3">
            <a:extLst>
              <a:ext uri="{FF2B5EF4-FFF2-40B4-BE49-F238E27FC236}">
                <a16:creationId xmlns:a16="http://schemas.microsoft.com/office/drawing/2014/main" id="{E1C54503-1EBD-E424-6569-1DD214AC4B7C}"/>
              </a:ext>
            </a:extLst>
          </p:cNvPr>
          <p:cNvPicPr>
            <a:picLocks noChangeAspect="1"/>
          </p:cNvPicPr>
          <p:nvPr/>
        </p:nvPicPr>
        <p:blipFill>
          <a:blip r:embed="rId8"/>
          <a:stretch>
            <a:fillRect/>
          </a:stretch>
        </p:blipFill>
        <p:spPr>
          <a:xfrm>
            <a:off x="5448146" y="5403286"/>
            <a:ext cx="1295708" cy="1338470"/>
          </a:xfrm>
          <a:prstGeom prst="rect">
            <a:avLst/>
          </a:prstGeom>
        </p:spPr>
      </p:pic>
      <p:pic>
        <p:nvPicPr>
          <p:cNvPr id="2" name="Picture 1">
            <a:extLst>
              <a:ext uri="{FF2B5EF4-FFF2-40B4-BE49-F238E27FC236}">
                <a16:creationId xmlns:a16="http://schemas.microsoft.com/office/drawing/2014/main" id="{89B2BC33-344A-150A-7325-2195EFBAD5D6}"/>
              </a:ext>
            </a:extLst>
          </p:cNvPr>
          <p:cNvPicPr>
            <a:picLocks noChangeAspect="1"/>
          </p:cNvPicPr>
          <p:nvPr/>
        </p:nvPicPr>
        <p:blipFill>
          <a:blip r:embed="rId9"/>
          <a:stretch>
            <a:fillRect/>
          </a:stretch>
        </p:blipFill>
        <p:spPr>
          <a:xfrm>
            <a:off x="7199504" y="5401903"/>
            <a:ext cx="2042337" cy="1341236"/>
          </a:xfrm>
          <a:prstGeom prst="rect">
            <a:avLst/>
          </a:prstGeom>
        </p:spPr>
      </p:pic>
    </p:spTree>
    <p:extLst>
      <p:ext uri="{BB962C8B-B14F-4D97-AF65-F5344CB8AC3E}">
        <p14:creationId xmlns:p14="http://schemas.microsoft.com/office/powerpoint/2010/main" val="2490682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6">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6">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0"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0"/>
                                        <p:tgtEl>
                                          <p:spTgt spid="15"/>
                                        </p:tgtEl>
                                      </p:cBhvr>
                                    </p:animEffect>
                                  </p:childTnLst>
                                </p:cTn>
                              </p:par>
                              <p:par>
                                <p:cTn id="28" presetID="10" presetClass="entr" presetSubtype="0" fill="hold" nodeType="with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fade">
                                      <p:cBhvr>
                                        <p:cTn id="30" dur="5000"/>
                                        <p:tgtEl>
                                          <p:spTgt spid="19"/>
                                        </p:tgtEl>
                                      </p:cBhvr>
                                    </p:animEffect>
                                  </p:childTnLst>
                                </p:cTn>
                              </p:par>
                              <p:par>
                                <p:cTn id="31" presetID="10" presetClass="entr" presetSubtype="0" fill="hold" nodeType="with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fade">
                                      <p:cBhvr>
                                        <p:cTn id="33" dur="5000"/>
                                        <p:tgtEl>
                                          <p:spTgt spid="21"/>
                                        </p:tgtEl>
                                      </p:cBhvr>
                                    </p:animEffect>
                                  </p:childTnLst>
                                </p:cTn>
                              </p:par>
                              <p:par>
                                <p:cTn id="34" presetID="1" presetClass="entr" presetSubtype="0" fill="hold" nodeType="withEffect">
                                  <p:stCondLst>
                                    <p:cond delay="5000"/>
                                  </p:stCondLst>
                                  <p:childTnLst>
                                    <p:set>
                                      <p:cBhvr>
                                        <p:cTn id="35" dur="1" fill="hold">
                                          <p:stCondLst>
                                            <p:cond delay="0"/>
                                          </p:stCondLst>
                                        </p:cTn>
                                        <p:tgtEl>
                                          <p:spTgt spid="2"/>
                                        </p:tgtEl>
                                        <p:attrNameLst>
                                          <p:attrName>style.visibility</p:attrName>
                                        </p:attrNameLst>
                                      </p:cBhvr>
                                      <p:to>
                                        <p:strVal val="visible"/>
                                      </p:to>
                                    </p:set>
                                  </p:childTnLst>
                                </p:cTn>
                              </p:par>
                              <p:par>
                                <p:cTn id="36" presetID="10" presetClass="entr" presetSubtype="0" fill="hold" nodeType="with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fade">
                                      <p:cBhvr>
                                        <p:cTn id="38" dur="5000"/>
                                        <p:tgtEl>
                                          <p:spTgt spid="23"/>
                                        </p:tgtEl>
                                      </p:cBhvr>
                                    </p:animEffect>
                                  </p:childTnLst>
                                </p:cTn>
                              </p:par>
                              <p:par>
                                <p:cTn id="39" presetID="1" presetClass="entr" presetSubtype="0" fill="hold" nodeType="withEffect">
                                  <p:stCondLst>
                                    <p:cond delay="5000"/>
                                  </p:stCondLst>
                                  <p:childTnLst>
                                    <p:set>
                                      <p:cBhvr>
                                        <p:cTn id="40" dur="1" fill="hold">
                                          <p:stCondLst>
                                            <p:cond delay="0"/>
                                          </p:stCondLst>
                                        </p:cTn>
                                        <p:tgtEl>
                                          <p:spTgt spid="4"/>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8" grpId="0"/>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alpha val="22000"/>
          </a:schemeClr>
        </a:solidFill>
        <a:effectLst/>
      </p:bgPr>
    </p:bg>
    <p:spTree>
      <p:nvGrpSpPr>
        <p:cNvPr id="1" name="">
          <a:extLst>
            <a:ext uri="{FF2B5EF4-FFF2-40B4-BE49-F238E27FC236}">
              <a16:creationId xmlns:a16="http://schemas.microsoft.com/office/drawing/2014/main" id="{79A975E2-4FB2-0C9E-F9A1-16A748565CEA}"/>
            </a:ext>
          </a:extLst>
        </p:cNvPr>
        <p:cNvGrpSpPr/>
        <p:nvPr/>
      </p:nvGrpSpPr>
      <p:grpSpPr>
        <a:xfrm>
          <a:off x="0" y="0"/>
          <a:ext cx="0" cy="0"/>
          <a:chOff x="0" y="0"/>
          <a:chExt cx="0" cy="0"/>
        </a:xfrm>
      </p:grpSpPr>
      <p:sp>
        <p:nvSpPr>
          <p:cNvPr id="36" name="TextBox 35">
            <a:extLst>
              <a:ext uri="{FF2B5EF4-FFF2-40B4-BE49-F238E27FC236}">
                <a16:creationId xmlns:a16="http://schemas.microsoft.com/office/drawing/2014/main" id="{3F8D4774-0D51-7DEA-28B5-7F038F68AED0}"/>
              </a:ext>
            </a:extLst>
          </p:cNvPr>
          <p:cNvSpPr txBox="1"/>
          <p:nvPr/>
        </p:nvSpPr>
        <p:spPr>
          <a:xfrm>
            <a:off x="309268" y="3296287"/>
            <a:ext cx="11865200" cy="2739211"/>
          </a:xfrm>
          <a:prstGeom prst="rect">
            <a:avLst/>
          </a:prstGeom>
          <a:noFill/>
        </p:spPr>
        <p:txBody>
          <a:bodyPr wrap="square" rtlCol="0">
            <a:spAutoFit/>
          </a:bodyPr>
          <a:lstStyle/>
          <a:p>
            <a:r>
              <a:rPr lang="en-GB" sz="2800" kern="0" dirty="0"/>
              <a:t>                        God’s abundant provision of fruit / vegetables for all life on earth</a:t>
            </a:r>
          </a:p>
          <a:p>
            <a:endParaRPr lang="en-GB" sz="2800" kern="0" dirty="0"/>
          </a:p>
          <a:p>
            <a:r>
              <a:rPr lang="en-GB" sz="2800" kern="0" dirty="0">
                <a:ea typeface="Calibri" panose="020F0502020204030204" pitchFamily="34" charset="0"/>
              </a:rPr>
              <a:t>                        </a:t>
            </a:r>
            <a:r>
              <a:rPr lang="en-GB" sz="3200" kern="0" dirty="0">
                <a:ea typeface="Calibri" panose="020F0502020204030204" pitchFamily="34" charset="0"/>
              </a:rPr>
              <a:t>The test of obedience is all about food. </a:t>
            </a:r>
            <a:endParaRPr lang="en-GB" sz="2800" kern="0" dirty="0">
              <a:ea typeface="Calibri" panose="020F0502020204030204" pitchFamily="34" charset="0"/>
            </a:endParaRPr>
          </a:p>
          <a:p>
            <a:endParaRPr lang="en-GB" sz="2800" kern="0" dirty="0">
              <a:ea typeface="Calibri" panose="020F0502020204030204" pitchFamily="34" charset="0"/>
            </a:endParaRPr>
          </a:p>
          <a:p>
            <a:endParaRPr lang="en-GB" sz="2800" kern="0" dirty="0"/>
          </a:p>
          <a:p>
            <a:r>
              <a:rPr lang="en-GB" sz="2800" kern="0" dirty="0"/>
              <a:t>Not a restriction as to what can be eaten – otherwise another commandment !</a:t>
            </a:r>
            <a:endParaRPr lang="en-GB" sz="3200" dirty="0"/>
          </a:p>
        </p:txBody>
      </p:sp>
      <p:sp>
        <p:nvSpPr>
          <p:cNvPr id="10" name="TextBox 9">
            <a:extLst>
              <a:ext uri="{FF2B5EF4-FFF2-40B4-BE49-F238E27FC236}">
                <a16:creationId xmlns:a16="http://schemas.microsoft.com/office/drawing/2014/main" id="{07E48081-4339-EDDE-51D7-2FA78D042DBE}"/>
              </a:ext>
            </a:extLst>
          </p:cNvPr>
          <p:cNvSpPr txBox="1"/>
          <p:nvPr/>
        </p:nvSpPr>
        <p:spPr>
          <a:xfrm>
            <a:off x="309270" y="159057"/>
            <a:ext cx="8299471" cy="584775"/>
          </a:xfrm>
          <a:prstGeom prst="rect">
            <a:avLst/>
          </a:prstGeom>
          <a:solidFill>
            <a:schemeClr val="accent4">
              <a:lumMod val="40000"/>
              <a:lumOff val="60000"/>
            </a:schemeClr>
          </a:solidFill>
          <a:ln w="31750">
            <a:solidFill>
              <a:schemeClr val="tx1"/>
            </a:solidFill>
          </a:ln>
        </p:spPr>
        <p:txBody>
          <a:bodyPr wrap="square" rtlCol="0">
            <a:spAutoFit/>
          </a:bodyPr>
          <a:lstStyle/>
          <a:p>
            <a:r>
              <a:rPr lang="en-GB" sz="3200" kern="0" dirty="0">
                <a:ea typeface="Calibri" panose="020F0502020204030204" pitchFamily="34" charset="0"/>
              </a:rPr>
              <a:t>Why is God concerned with what animals eat?</a:t>
            </a:r>
            <a:endParaRPr lang="en-GB" sz="3200" i="1" dirty="0"/>
          </a:p>
        </p:txBody>
      </p:sp>
      <p:sp>
        <p:nvSpPr>
          <p:cNvPr id="13" name="TextBox 12">
            <a:extLst>
              <a:ext uri="{FF2B5EF4-FFF2-40B4-BE49-F238E27FC236}">
                <a16:creationId xmlns:a16="http://schemas.microsoft.com/office/drawing/2014/main" id="{12939748-EF71-46F7-72DC-FC059BD83AF5}"/>
              </a:ext>
            </a:extLst>
          </p:cNvPr>
          <p:cNvSpPr txBox="1"/>
          <p:nvPr/>
        </p:nvSpPr>
        <p:spPr>
          <a:xfrm>
            <a:off x="309268" y="859123"/>
            <a:ext cx="11573461" cy="2246769"/>
          </a:xfrm>
          <a:prstGeom prst="rect">
            <a:avLst/>
          </a:prstGeom>
          <a:solidFill>
            <a:srgbClr val="0070C0"/>
          </a:solidFill>
          <a:ln w="25400">
            <a:solidFill>
              <a:schemeClr val="tx1"/>
            </a:solidFill>
          </a:ln>
        </p:spPr>
        <p:txBody>
          <a:bodyPr wrap="square" rtlCol="0">
            <a:spAutoFit/>
          </a:bodyPr>
          <a:lstStyle/>
          <a:p>
            <a:r>
              <a:rPr lang="en-GB" sz="1600" kern="0" dirty="0">
                <a:solidFill>
                  <a:schemeClr val="bg1"/>
                </a:solidFill>
                <a:ea typeface="Calibri" panose="020F0502020204030204" pitchFamily="34" charset="0"/>
              </a:rPr>
              <a:t> </a:t>
            </a:r>
            <a:r>
              <a:rPr lang="en-GB" sz="2800" i="1" dirty="0">
                <a:solidFill>
                  <a:schemeClr val="bg1"/>
                </a:solidFill>
              </a:rPr>
              <a:t>““I give you every seed-bearing plant on the face of the whole earth and every tree that has fruit with seed in it. They will be yours for food. And to all the beasts of the earth and all the birds in the sky and all the creatures that move along the ground—everything that has the breath of life in it—I give every green plant for food.”</a:t>
            </a:r>
            <a:r>
              <a:rPr lang="en-GB" sz="2800" i="1" kern="0" dirty="0">
                <a:solidFill>
                  <a:schemeClr val="bg1"/>
                </a:solidFill>
                <a:ea typeface="Calibri" panose="020F0502020204030204" pitchFamily="34" charset="0"/>
              </a:rPr>
              <a:t>. </a:t>
            </a:r>
            <a:r>
              <a:rPr lang="en-GB" sz="2400" kern="0" dirty="0">
                <a:solidFill>
                  <a:schemeClr val="bg1"/>
                </a:solidFill>
                <a:ea typeface="Calibri" panose="020F0502020204030204" pitchFamily="34" charset="0"/>
              </a:rPr>
              <a:t>Gen 1.30 </a:t>
            </a:r>
            <a:endParaRPr lang="en-GB" sz="1800" kern="0" dirty="0">
              <a:solidFill>
                <a:schemeClr val="bg1"/>
              </a:solidFill>
              <a:ea typeface="Calibri" panose="020F0502020204030204" pitchFamily="34" charset="0"/>
            </a:endParaRPr>
          </a:p>
        </p:txBody>
      </p:sp>
      <p:pic>
        <p:nvPicPr>
          <p:cNvPr id="5" name="Picture 4">
            <a:extLst>
              <a:ext uri="{FF2B5EF4-FFF2-40B4-BE49-F238E27FC236}">
                <a16:creationId xmlns:a16="http://schemas.microsoft.com/office/drawing/2014/main" id="{8C9650A5-0260-4E93-F1B7-926848505CF1}"/>
              </a:ext>
            </a:extLst>
          </p:cNvPr>
          <p:cNvPicPr>
            <a:picLocks noChangeAspect="1"/>
          </p:cNvPicPr>
          <p:nvPr/>
        </p:nvPicPr>
        <p:blipFill>
          <a:blip r:embed="rId2"/>
          <a:stretch>
            <a:fillRect/>
          </a:stretch>
        </p:blipFill>
        <p:spPr>
          <a:xfrm>
            <a:off x="11214215" y="91734"/>
            <a:ext cx="627942" cy="627942"/>
          </a:xfrm>
          <a:prstGeom prst="rect">
            <a:avLst/>
          </a:prstGeom>
        </p:spPr>
      </p:pic>
      <p:pic>
        <p:nvPicPr>
          <p:cNvPr id="6" name="Picture 5">
            <a:extLst>
              <a:ext uri="{FF2B5EF4-FFF2-40B4-BE49-F238E27FC236}">
                <a16:creationId xmlns:a16="http://schemas.microsoft.com/office/drawing/2014/main" id="{A3C16022-BA8B-147D-F659-F74B187008FE}"/>
              </a:ext>
            </a:extLst>
          </p:cNvPr>
          <p:cNvPicPr>
            <a:picLocks noChangeAspect="1"/>
          </p:cNvPicPr>
          <p:nvPr/>
        </p:nvPicPr>
        <p:blipFill>
          <a:blip r:embed="rId3"/>
          <a:stretch>
            <a:fillRect/>
          </a:stretch>
        </p:blipFill>
        <p:spPr>
          <a:xfrm>
            <a:off x="326800" y="3429000"/>
            <a:ext cx="1881141" cy="2049253"/>
          </a:xfrm>
          <a:prstGeom prst="rect">
            <a:avLst/>
          </a:prstGeom>
        </p:spPr>
      </p:pic>
    </p:spTree>
    <p:extLst>
      <p:ext uri="{BB962C8B-B14F-4D97-AF65-F5344CB8AC3E}">
        <p14:creationId xmlns:p14="http://schemas.microsoft.com/office/powerpoint/2010/main" val="906184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6">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6">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alpha val="22000"/>
          </a:schemeClr>
        </a:solidFill>
        <a:effectLst/>
      </p:bgPr>
    </p:bg>
    <p:spTree>
      <p:nvGrpSpPr>
        <p:cNvPr id="1" name=""/>
        <p:cNvGrpSpPr/>
        <p:nvPr/>
      </p:nvGrpSpPr>
      <p:grpSpPr>
        <a:xfrm>
          <a:off x="0" y="0"/>
          <a:ext cx="0" cy="0"/>
          <a:chOff x="0" y="0"/>
          <a:chExt cx="0" cy="0"/>
        </a:xfrm>
      </p:grpSpPr>
      <p:sp>
        <p:nvSpPr>
          <p:cNvPr id="36" name="TextBox 35">
            <a:extLst>
              <a:ext uri="{FF2B5EF4-FFF2-40B4-BE49-F238E27FC236}">
                <a16:creationId xmlns:a16="http://schemas.microsoft.com/office/drawing/2014/main" id="{E836EDCC-853F-CFF9-E043-FF79A2E269CC}"/>
              </a:ext>
            </a:extLst>
          </p:cNvPr>
          <p:cNvSpPr txBox="1"/>
          <p:nvPr/>
        </p:nvSpPr>
        <p:spPr>
          <a:xfrm>
            <a:off x="129203" y="788529"/>
            <a:ext cx="11933593" cy="1938992"/>
          </a:xfrm>
          <a:prstGeom prst="rect">
            <a:avLst/>
          </a:prstGeom>
          <a:solidFill>
            <a:schemeClr val="accent1"/>
          </a:solidFill>
        </p:spPr>
        <p:txBody>
          <a:bodyPr wrap="square" rtlCol="0">
            <a:spAutoFit/>
          </a:bodyPr>
          <a:lstStyle/>
          <a:p>
            <a:r>
              <a:rPr lang="en-GB" sz="3000" kern="0" dirty="0">
                <a:solidFill>
                  <a:schemeClr val="bg1"/>
                </a:solidFill>
                <a:ea typeface="Calibri" panose="020F0502020204030204" pitchFamily="34" charset="0"/>
              </a:rPr>
              <a:t>“</a:t>
            </a:r>
            <a:r>
              <a:rPr lang="en-GB" sz="3000" dirty="0">
                <a:solidFill>
                  <a:schemeClr val="bg1"/>
                </a:solidFill>
              </a:rPr>
              <a:t>Six days you shall labour and do </a:t>
            </a:r>
            <a:r>
              <a:rPr lang="en-GB" sz="3000" i="1" dirty="0">
                <a:solidFill>
                  <a:schemeClr val="bg1"/>
                </a:solidFill>
              </a:rPr>
              <a:t>(</a:t>
            </a:r>
            <a:r>
              <a:rPr lang="en-GB" sz="3000" i="1" dirty="0" err="1">
                <a:solidFill>
                  <a:schemeClr val="bg1"/>
                </a:solidFill>
              </a:rPr>
              <a:t>asa</a:t>
            </a:r>
            <a:r>
              <a:rPr lang="en-GB" sz="3000" i="1" dirty="0">
                <a:solidFill>
                  <a:schemeClr val="bg1"/>
                </a:solidFill>
              </a:rPr>
              <a:t>) </a:t>
            </a:r>
            <a:r>
              <a:rPr lang="en-GB" sz="3000" dirty="0">
                <a:solidFill>
                  <a:schemeClr val="bg1"/>
                </a:solidFill>
              </a:rPr>
              <a:t>all your work, ……..on it you shall not do </a:t>
            </a:r>
            <a:r>
              <a:rPr lang="en-GB" sz="3000" i="1" dirty="0">
                <a:solidFill>
                  <a:schemeClr val="bg1"/>
                </a:solidFill>
              </a:rPr>
              <a:t>(</a:t>
            </a:r>
            <a:r>
              <a:rPr lang="en-GB" sz="3000" i="1" dirty="0" err="1">
                <a:solidFill>
                  <a:schemeClr val="bg1"/>
                </a:solidFill>
              </a:rPr>
              <a:t>asa</a:t>
            </a:r>
            <a:r>
              <a:rPr lang="en-GB" sz="3000" i="1" dirty="0">
                <a:solidFill>
                  <a:schemeClr val="bg1"/>
                </a:solidFill>
              </a:rPr>
              <a:t>) </a:t>
            </a:r>
            <a:r>
              <a:rPr lang="en-GB" sz="3000" dirty="0">
                <a:solidFill>
                  <a:schemeClr val="bg1"/>
                </a:solidFill>
              </a:rPr>
              <a:t>any work….. for in six days the Lord made </a:t>
            </a:r>
            <a:r>
              <a:rPr lang="en-GB" sz="3000" i="1" dirty="0">
                <a:solidFill>
                  <a:schemeClr val="bg1"/>
                </a:solidFill>
              </a:rPr>
              <a:t>(</a:t>
            </a:r>
            <a:r>
              <a:rPr lang="en-GB" sz="3000" i="1" dirty="0" err="1">
                <a:solidFill>
                  <a:schemeClr val="bg1"/>
                </a:solidFill>
              </a:rPr>
              <a:t>asa</a:t>
            </a:r>
            <a:r>
              <a:rPr lang="en-GB" sz="3000" i="1" dirty="0">
                <a:solidFill>
                  <a:schemeClr val="bg1"/>
                </a:solidFill>
              </a:rPr>
              <a:t>) </a:t>
            </a:r>
            <a:r>
              <a:rPr lang="en-GB" sz="3000" dirty="0">
                <a:solidFill>
                  <a:schemeClr val="bg1"/>
                </a:solidFill>
              </a:rPr>
              <a:t>the heavens and the earth, the sea, and all that is in them, but He rested on the seventh day. Therefore the Lord blessed the Sabbath day and made it holy.”</a:t>
            </a:r>
            <a:r>
              <a:rPr lang="en-GB" sz="3000" kern="0" dirty="0">
                <a:solidFill>
                  <a:schemeClr val="bg1"/>
                </a:solidFill>
                <a:ea typeface="Calibri" panose="020F0502020204030204" pitchFamily="34" charset="0"/>
              </a:rPr>
              <a:t>   </a:t>
            </a:r>
            <a:r>
              <a:rPr lang="en-GB" sz="2000" kern="0" dirty="0">
                <a:solidFill>
                  <a:schemeClr val="bg1"/>
                </a:solidFill>
                <a:latin typeface="Times New Roman" panose="02020603050405020304" pitchFamily="18" charset="0"/>
                <a:ea typeface="Calibri" panose="020F0502020204030204" pitchFamily="34" charset="0"/>
              </a:rPr>
              <a:t>Ex 20.11</a:t>
            </a:r>
            <a:endParaRPr lang="en-GB" sz="2000" i="1" kern="0" dirty="0">
              <a:solidFill>
                <a:schemeClr val="bg1"/>
              </a:solidFill>
            </a:endParaRPr>
          </a:p>
        </p:txBody>
      </p:sp>
      <p:sp>
        <p:nvSpPr>
          <p:cNvPr id="10" name="TextBox 9">
            <a:extLst>
              <a:ext uri="{FF2B5EF4-FFF2-40B4-BE49-F238E27FC236}">
                <a16:creationId xmlns:a16="http://schemas.microsoft.com/office/drawing/2014/main" id="{87756F03-3C9C-CE9D-657F-12F9F63E0BFF}"/>
              </a:ext>
            </a:extLst>
          </p:cNvPr>
          <p:cNvSpPr txBox="1"/>
          <p:nvPr/>
        </p:nvSpPr>
        <p:spPr>
          <a:xfrm>
            <a:off x="4244068" y="160692"/>
            <a:ext cx="2984505" cy="584775"/>
          </a:xfrm>
          <a:prstGeom prst="rect">
            <a:avLst/>
          </a:prstGeom>
          <a:solidFill>
            <a:schemeClr val="accent4">
              <a:lumMod val="40000"/>
              <a:lumOff val="60000"/>
            </a:schemeClr>
          </a:solidFill>
          <a:ln w="28575">
            <a:solidFill>
              <a:schemeClr val="tx1"/>
            </a:solidFill>
          </a:ln>
        </p:spPr>
        <p:txBody>
          <a:bodyPr wrap="square" rtlCol="0">
            <a:spAutoFit/>
          </a:bodyPr>
          <a:lstStyle/>
          <a:p>
            <a:r>
              <a:rPr lang="en-GB" sz="3200" dirty="0"/>
              <a:t>The Seventh day</a:t>
            </a:r>
          </a:p>
        </p:txBody>
      </p:sp>
      <p:sp>
        <p:nvSpPr>
          <p:cNvPr id="5" name="TextBox 4">
            <a:extLst>
              <a:ext uri="{FF2B5EF4-FFF2-40B4-BE49-F238E27FC236}">
                <a16:creationId xmlns:a16="http://schemas.microsoft.com/office/drawing/2014/main" id="{E95464E1-0469-F6C9-96D5-AF7E41F26E07}"/>
              </a:ext>
            </a:extLst>
          </p:cNvPr>
          <p:cNvSpPr txBox="1"/>
          <p:nvPr/>
        </p:nvSpPr>
        <p:spPr>
          <a:xfrm>
            <a:off x="135021" y="3339955"/>
            <a:ext cx="12056979" cy="523220"/>
          </a:xfrm>
          <a:prstGeom prst="rect">
            <a:avLst/>
          </a:prstGeom>
          <a:noFill/>
        </p:spPr>
        <p:txBody>
          <a:bodyPr wrap="square">
            <a:spAutoFit/>
          </a:bodyPr>
          <a:lstStyle/>
          <a:p>
            <a:r>
              <a:rPr lang="en-GB" sz="2800" kern="0" dirty="0"/>
              <a:t>What did the Lord </a:t>
            </a:r>
            <a:r>
              <a:rPr lang="en-GB" sz="2800" i="1" kern="0" dirty="0"/>
              <a:t>“</a:t>
            </a:r>
            <a:r>
              <a:rPr lang="en-GB" sz="2800" i="1" u="sng" kern="0" dirty="0"/>
              <a:t>do”</a:t>
            </a:r>
            <a:r>
              <a:rPr lang="en-GB" sz="2800" i="1" kern="0" dirty="0"/>
              <a:t> </a:t>
            </a:r>
            <a:r>
              <a:rPr lang="en-GB" sz="2400" kern="0" dirty="0"/>
              <a:t>(not “</a:t>
            </a:r>
            <a:r>
              <a:rPr lang="en-GB" sz="2400" u="sng" kern="0" dirty="0"/>
              <a:t>create</a:t>
            </a:r>
            <a:r>
              <a:rPr lang="en-GB" sz="2400" kern="0" dirty="0"/>
              <a:t> “- </a:t>
            </a:r>
            <a:r>
              <a:rPr lang="en-GB" sz="2400" i="1" kern="0" dirty="0"/>
              <a:t>bara) </a:t>
            </a:r>
            <a:r>
              <a:rPr lang="en-GB" sz="2800" kern="0" dirty="0"/>
              <a:t>for six days and then stop doing on 7th?</a:t>
            </a:r>
            <a:endParaRPr lang="en-GB" sz="3200" dirty="0"/>
          </a:p>
        </p:txBody>
      </p:sp>
      <p:sp>
        <p:nvSpPr>
          <p:cNvPr id="9" name="TextBox 8">
            <a:extLst>
              <a:ext uri="{FF2B5EF4-FFF2-40B4-BE49-F238E27FC236}">
                <a16:creationId xmlns:a16="http://schemas.microsoft.com/office/drawing/2014/main" id="{D3DC7387-E2E8-3E28-E44E-5D0623CD0F2F}"/>
              </a:ext>
            </a:extLst>
          </p:cNvPr>
          <p:cNvSpPr txBox="1"/>
          <p:nvPr/>
        </p:nvSpPr>
        <p:spPr>
          <a:xfrm>
            <a:off x="3150829" y="2727921"/>
            <a:ext cx="5890340" cy="523220"/>
          </a:xfrm>
          <a:prstGeom prst="rect">
            <a:avLst/>
          </a:prstGeom>
          <a:noFill/>
        </p:spPr>
        <p:txBody>
          <a:bodyPr wrap="square">
            <a:spAutoFit/>
          </a:bodyPr>
          <a:lstStyle/>
          <a:p>
            <a:r>
              <a:rPr lang="en-GB" sz="2800" dirty="0"/>
              <a:t>“</a:t>
            </a:r>
            <a:r>
              <a:rPr lang="en-GB" sz="2800" dirty="0" err="1"/>
              <a:t>asa</a:t>
            </a:r>
            <a:r>
              <a:rPr lang="en-GB" sz="2800" dirty="0"/>
              <a:t>” translated “do” 1500 times in OT</a:t>
            </a:r>
          </a:p>
        </p:txBody>
      </p:sp>
      <p:sp>
        <p:nvSpPr>
          <p:cNvPr id="15" name="TextBox 14">
            <a:extLst>
              <a:ext uri="{FF2B5EF4-FFF2-40B4-BE49-F238E27FC236}">
                <a16:creationId xmlns:a16="http://schemas.microsoft.com/office/drawing/2014/main" id="{EC896114-2B59-9E93-E8BB-72F26DDEABBF}"/>
              </a:ext>
            </a:extLst>
          </p:cNvPr>
          <p:cNvSpPr txBox="1"/>
          <p:nvPr/>
        </p:nvSpPr>
        <p:spPr>
          <a:xfrm>
            <a:off x="5736320" y="4552953"/>
            <a:ext cx="6094649" cy="523220"/>
          </a:xfrm>
          <a:prstGeom prst="rect">
            <a:avLst/>
          </a:prstGeom>
          <a:noFill/>
        </p:spPr>
        <p:txBody>
          <a:bodyPr wrap="square">
            <a:spAutoFit/>
          </a:bodyPr>
          <a:lstStyle/>
          <a:p>
            <a:r>
              <a:rPr lang="en-GB" sz="2800" i="1" dirty="0"/>
              <a:t>“the sabbath was made for  man” </a:t>
            </a:r>
            <a:r>
              <a:rPr lang="en-GB" sz="2000" dirty="0"/>
              <a:t>Mk 2: 27 </a:t>
            </a:r>
            <a:endParaRPr lang="en-GB" sz="2400" i="1" dirty="0"/>
          </a:p>
        </p:txBody>
      </p:sp>
      <p:sp>
        <p:nvSpPr>
          <p:cNvPr id="19" name="TextBox 18">
            <a:extLst>
              <a:ext uri="{FF2B5EF4-FFF2-40B4-BE49-F238E27FC236}">
                <a16:creationId xmlns:a16="http://schemas.microsoft.com/office/drawing/2014/main" id="{F0FB9F71-FF46-18F7-4783-17A19FE595B5}"/>
              </a:ext>
            </a:extLst>
          </p:cNvPr>
          <p:cNvSpPr txBox="1"/>
          <p:nvPr/>
        </p:nvSpPr>
        <p:spPr>
          <a:xfrm>
            <a:off x="175318" y="3880134"/>
            <a:ext cx="6292310" cy="523220"/>
          </a:xfrm>
          <a:prstGeom prst="rect">
            <a:avLst/>
          </a:prstGeom>
          <a:noFill/>
        </p:spPr>
        <p:txBody>
          <a:bodyPr wrap="square">
            <a:spAutoFit/>
          </a:bodyPr>
          <a:lstStyle/>
          <a:p>
            <a:r>
              <a:rPr lang="en-GB" sz="2800" dirty="0"/>
              <a:t>He stopped speaking. He rested ! </a:t>
            </a:r>
          </a:p>
        </p:txBody>
      </p:sp>
      <p:sp>
        <p:nvSpPr>
          <p:cNvPr id="21" name="TextBox 20">
            <a:extLst>
              <a:ext uri="{FF2B5EF4-FFF2-40B4-BE49-F238E27FC236}">
                <a16:creationId xmlns:a16="http://schemas.microsoft.com/office/drawing/2014/main" id="{8CEF6E42-6B54-3E3C-F1BF-31B2112D0C5C}"/>
              </a:ext>
            </a:extLst>
          </p:cNvPr>
          <p:cNvSpPr txBox="1"/>
          <p:nvPr/>
        </p:nvSpPr>
        <p:spPr>
          <a:xfrm>
            <a:off x="175318" y="4545839"/>
            <a:ext cx="6292310" cy="523220"/>
          </a:xfrm>
          <a:prstGeom prst="rect">
            <a:avLst/>
          </a:prstGeom>
          <a:noFill/>
        </p:spPr>
        <p:txBody>
          <a:bodyPr wrap="square">
            <a:spAutoFit/>
          </a:bodyPr>
          <a:lstStyle/>
          <a:p>
            <a:r>
              <a:rPr lang="en-GB" sz="2800" dirty="0"/>
              <a:t>To give us a pattern for work and rest.</a:t>
            </a:r>
          </a:p>
        </p:txBody>
      </p:sp>
      <p:sp>
        <p:nvSpPr>
          <p:cNvPr id="23" name="TextBox 22">
            <a:extLst>
              <a:ext uri="{FF2B5EF4-FFF2-40B4-BE49-F238E27FC236}">
                <a16:creationId xmlns:a16="http://schemas.microsoft.com/office/drawing/2014/main" id="{BDB904C7-E287-0B3A-DDC8-0CE1B814E272}"/>
              </a:ext>
            </a:extLst>
          </p:cNvPr>
          <p:cNvSpPr txBox="1"/>
          <p:nvPr/>
        </p:nvSpPr>
        <p:spPr>
          <a:xfrm>
            <a:off x="1355673" y="5253734"/>
            <a:ext cx="9615673" cy="523220"/>
          </a:xfrm>
          <a:prstGeom prst="rect">
            <a:avLst/>
          </a:prstGeom>
          <a:solidFill>
            <a:schemeClr val="accent4">
              <a:lumMod val="40000"/>
              <a:lumOff val="60000"/>
            </a:schemeClr>
          </a:solidFill>
        </p:spPr>
        <p:txBody>
          <a:bodyPr wrap="square">
            <a:spAutoFit/>
          </a:bodyPr>
          <a:lstStyle/>
          <a:p>
            <a:r>
              <a:rPr lang="en-GB" sz="2800" dirty="0"/>
              <a:t>The pattern only works if all the days are ordinary 24 hour days. </a:t>
            </a:r>
          </a:p>
        </p:txBody>
      </p:sp>
      <p:sp>
        <p:nvSpPr>
          <p:cNvPr id="25" name="TextBox 24">
            <a:extLst>
              <a:ext uri="{FF2B5EF4-FFF2-40B4-BE49-F238E27FC236}">
                <a16:creationId xmlns:a16="http://schemas.microsoft.com/office/drawing/2014/main" id="{ACCE25C0-575B-2906-6F4A-74254246ACE6}"/>
              </a:ext>
            </a:extLst>
          </p:cNvPr>
          <p:cNvSpPr txBox="1"/>
          <p:nvPr/>
        </p:nvSpPr>
        <p:spPr>
          <a:xfrm>
            <a:off x="391604" y="6174088"/>
            <a:ext cx="11671192" cy="523220"/>
          </a:xfrm>
          <a:prstGeom prst="rect">
            <a:avLst/>
          </a:prstGeom>
          <a:noFill/>
        </p:spPr>
        <p:txBody>
          <a:bodyPr wrap="square">
            <a:spAutoFit/>
          </a:bodyPr>
          <a:lstStyle/>
          <a:p>
            <a:r>
              <a:rPr lang="en-GB" sz="2800" dirty="0"/>
              <a:t>For six literal 24 hour days God spoke, He revealed His creation of the world.</a:t>
            </a:r>
          </a:p>
        </p:txBody>
      </p:sp>
    </p:spTree>
    <p:extLst>
      <p:ext uri="{BB962C8B-B14F-4D97-AF65-F5344CB8AC3E}">
        <p14:creationId xmlns:p14="http://schemas.microsoft.com/office/powerpoint/2010/main" val="305826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10" grpId="0" animBg="1"/>
      <p:bldP spid="9" grpId="0"/>
      <p:bldP spid="15" grpId="0"/>
      <p:bldP spid="19" grpId="0"/>
      <p:bldP spid="21" grpId="0"/>
      <p:bldP spid="23" grpId="0" animBg="1"/>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ADB89A-3070-F85E-F797-24F487EFFD6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69796B4-8539-A46E-8AFD-5490B3D6F198}"/>
              </a:ext>
            </a:extLst>
          </p:cNvPr>
          <p:cNvPicPr>
            <a:picLocks noChangeAspect="1"/>
          </p:cNvPicPr>
          <p:nvPr/>
        </p:nvPicPr>
        <p:blipFill rotWithShape="1">
          <a:blip r:embed="rId2">
            <a:extLst>
              <a:ext uri="{28A0092B-C50C-407E-A947-70E740481C1C}">
                <a14:useLocalDpi xmlns:a14="http://schemas.microsoft.com/office/drawing/2010/main" val="0"/>
              </a:ext>
            </a:extLst>
          </a:blip>
          <a:srcRect l="9026" r="5359"/>
          <a:stretch/>
        </p:blipFill>
        <p:spPr>
          <a:xfrm>
            <a:off x="0" y="-1"/>
            <a:ext cx="12192000" cy="6858001"/>
          </a:xfrm>
          <a:prstGeom prst="rect">
            <a:avLst/>
          </a:prstGeom>
        </p:spPr>
      </p:pic>
      <p:sp>
        <p:nvSpPr>
          <p:cNvPr id="7" name="TextBox 6">
            <a:extLst>
              <a:ext uri="{FF2B5EF4-FFF2-40B4-BE49-F238E27FC236}">
                <a16:creationId xmlns:a16="http://schemas.microsoft.com/office/drawing/2014/main" id="{06C0504E-FE7B-6C74-0414-36CD74E6562F}"/>
              </a:ext>
            </a:extLst>
          </p:cNvPr>
          <p:cNvSpPr txBox="1"/>
          <p:nvPr/>
        </p:nvSpPr>
        <p:spPr>
          <a:xfrm>
            <a:off x="770466" y="2121016"/>
            <a:ext cx="10049933" cy="3046988"/>
          </a:xfrm>
          <a:prstGeom prst="rect">
            <a:avLst/>
          </a:prstGeom>
          <a:solidFill>
            <a:srgbClr val="8A695A">
              <a:alpha val="50196"/>
            </a:srgbClr>
          </a:solidFill>
        </p:spPr>
        <p:txBody>
          <a:bodyPr wrap="square" rtlCol="0">
            <a:spAutoFit/>
          </a:bodyPr>
          <a:lstStyle/>
          <a:p>
            <a:pPr algn="ctr"/>
            <a:r>
              <a:rPr lang="en-GB" sz="4800" dirty="0">
                <a:solidFill>
                  <a:schemeClr val="bg1"/>
                </a:solidFill>
                <a:effectLst>
                  <a:outerShdw blurRad="38100" dist="38100" dir="2700000" algn="tl">
                    <a:srgbClr val="000000">
                      <a:alpha val="43137"/>
                    </a:srgbClr>
                  </a:outerShdw>
                </a:effectLst>
                <a:latin typeface="Source Sans Pro" panose="020B0503030403020204" pitchFamily="34" charset="0"/>
                <a:ea typeface="Source Sans Pro" panose="020B0503030403020204" pitchFamily="34" charset="0"/>
              </a:rPr>
              <a:t>What was new to you?</a:t>
            </a:r>
          </a:p>
          <a:p>
            <a:pPr algn="ctr"/>
            <a:r>
              <a:rPr lang="en-GB" sz="4800" dirty="0">
                <a:solidFill>
                  <a:schemeClr val="bg1"/>
                </a:solidFill>
                <a:effectLst>
                  <a:outerShdw blurRad="38100" dist="38100" dir="2700000" algn="tl">
                    <a:srgbClr val="000000">
                      <a:alpha val="43137"/>
                    </a:srgbClr>
                  </a:outerShdw>
                </a:effectLst>
                <a:latin typeface="Source Sans Pro" panose="020B0503030403020204" pitchFamily="34" charset="0"/>
                <a:ea typeface="Source Sans Pro" panose="020B0503030403020204" pitchFamily="34" charset="0"/>
              </a:rPr>
              <a:t>What did you find most interesting?</a:t>
            </a:r>
          </a:p>
          <a:p>
            <a:pPr algn="ctr"/>
            <a:r>
              <a:rPr lang="en-GB" sz="4800" dirty="0">
                <a:solidFill>
                  <a:schemeClr val="bg1"/>
                </a:solidFill>
                <a:effectLst>
                  <a:outerShdw blurRad="38100" dist="38100" dir="2700000" algn="tl">
                    <a:srgbClr val="000000">
                      <a:alpha val="43137"/>
                    </a:srgbClr>
                  </a:outerShdw>
                </a:effectLst>
                <a:latin typeface="Source Sans Pro" panose="020B0503030403020204" pitchFamily="34" charset="0"/>
                <a:ea typeface="Source Sans Pro" panose="020B0503030403020204" pitchFamily="34" charset="0"/>
              </a:rPr>
              <a:t>What didn’t you understand?</a:t>
            </a:r>
          </a:p>
          <a:p>
            <a:pPr algn="ctr"/>
            <a:r>
              <a:rPr lang="en-GB" sz="4800" dirty="0">
                <a:solidFill>
                  <a:schemeClr val="bg1"/>
                </a:solidFill>
                <a:effectLst>
                  <a:outerShdw blurRad="38100" dist="38100" dir="2700000" algn="tl">
                    <a:srgbClr val="000000">
                      <a:alpha val="43137"/>
                    </a:srgbClr>
                  </a:outerShdw>
                </a:effectLst>
                <a:latin typeface="Source Sans Pro" panose="020B0503030403020204" pitchFamily="34" charset="0"/>
                <a:ea typeface="Source Sans Pro" panose="020B0503030403020204" pitchFamily="34" charset="0"/>
              </a:rPr>
              <a:t>What did you disagree with?</a:t>
            </a:r>
          </a:p>
        </p:txBody>
      </p:sp>
      <p:pic>
        <p:nvPicPr>
          <p:cNvPr id="9" name="Picture 8">
            <a:extLst>
              <a:ext uri="{FF2B5EF4-FFF2-40B4-BE49-F238E27FC236}">
                <a16:creationId xmlns:a16="http://schemas.microsoft.com/office/drawing/2014/main" id="{D5CDECD0-A144-F74B-E5BB-C41851E6AEE6}"/>
              </a:ext>
            </a:extLst>
          </p:cNvPr>
          <p:cNvPicPr>
            <a:picLocks noChangeAspect="1"/>
          </p:cNvPicPr>
          <p:nvPr/>
        </p:nvPicPr>
        <p:blipFill>
          <a:blip r:embed="rId3"/>
          <a:stretch>
            <a:fillRect/>
          </a:stretch>
        </p:blipFill>
        <p:spPr>
          <a:xfrm>
            <a:off x="8556012" y="142142"/>
            <a:ext cx="3779921" cy="923149"/>
          </a:xfrm>
          <a:prstGeom prst="rect">
            <a:avLst/>
          </a:prstGeom>
        </p:spPr>
      </p:pic>
    </p:spTree>
    <p:extLst>
      <p:ext uri="{BB962C8B-B14F-4D97-AF65-F5344CB8AC3E}">
        <p14:creationId xmlns:p14="http://schemas.microsoft.com/office/powerpoint/2010/main" val="7413187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77364</TotalTime>
  <Words>1025</Words>
  <Application>Microsoft Office PowerPoint</Application>
  <PresentationFormat>Widescreen</PresentationFormat>
  <Paragraphs>113</Paragraphs>
  <Slides>10</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Calibri Light</vt:lpstr>
      <vt:lpstr>Source Sans Pro</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howard mason</dc:creator>
  <cp:lastModifiedBy>howard mason</cp:lastModifiedBy>
  <cp:revision>120</cp:revision>
  <dcterms:created xsi:type="dcterms:W3CDTF">2023-10-23T11:10:54Z</dcterms:created>
  <dcterms:modified xsi:type="dcterms:W3CDTF">2024-02-16T20:36:16Z</dcterms:modified>
</cp:coreProperties>
</file>