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3" r:id="rId4"/>
    <p:sldId id="264" r:id="rId5"/>
    <p:sldId id="265" r:id="rId6"/>
    <p:sldId id="262" r:id="rId7"/>
    <p:sldId id="266" r:id="rId8"/>
    <p:sldId id="267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8D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690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Click to edit Master title style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6/12/2016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icture 3" descr="C:\Hubic\Jon\Licensed images\Bible.jpeg"/>
          <p:cNvPicPr>
            <a:picLocks noChangeAspect="1" noChangeArrowheads="1"/>
          </p:cNvPicPr>
          <p:nvPr userDrawn="1"/>
        </p:nvPicPr>
        <p:blipFill>
          <a:blip r:embed="rId2" cstate="print">
            <a:lum bright="-20000" contrast="-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hyperlink" Target="https://www.google.co.uk/url?sa=i&amp;rct=j&amp;q=&amp;esrc=s&amp;source=images&amp;cd=&amp;cad=rja&amp;uact=8&amp;ved=0ahUKEwjhl5zu-aHNAhUJCsAKHYWOBYEQjRwIBw&amp;url=http%3A%2F%2Fcliparts.co%2Flandscape-clip-art-free&amp;psig=AFQjCNED092wKqRWwNdp2Wj-lOre_ufYpA&amp;ust=1465802463938512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hyperlink" Target="https://www.google.co.uk/url?sa=i&amp;rct=j&amp;q=&amp;esrc=s&amp;source=images&amp;cd=&amp;cad=rja&amp;uact=8&amp;ved=0ahUKEwjhl5zu-aHNAhUJCsAKHYWOBYEQjRwIBw&amp;url=http%3A%2F%2Fcliparts.co%2Flandscape-clip-art-free&amp;psig=AFQjCNED092wKqRWwNdp2Wj-lOre_ufYpA&amp;ust=146580246393851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" y="0"/>
            <a:ext cx="913447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81000" y="457200"/>
            <a:ext cx="3163536" cy="1368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46050" h="184150"/>
          </a:sp3d>
        </p:spPr>
        <p:txBody>
          <a:bodyPr wrap="none" rtlCol="0">
            <a:prstTxWarp prst="textPlain">
              <a:avLst/>
            </a:prstTxWarp>
            <a:spAutoFit/>
            <a:sp3d extrusionH="44450">
              <a:bevelT w="25400" h="25400" prst="angle"/>
            </a:sp3d>
          </a:bodyPr>
          <a:lstStyle/>
          <a:p>
            <a:r>
              <a:rPr lang="en-GB" sz="130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Walk</a:t>
            </a:r>
            <a:endParaRPr lang="en-GB" sz="13000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1200" y="457200"/>
            <a:ext cx="2987327" cy="1368000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44450">
              <a:bevelT w="25400" h="25400" prst="angle"/>
            </a:sp3d>
          </a:bodyPr>
          <a:lstStyle/>
          <a:p>
            <a:r>
              <a:rPr lang="en-GB" sz="130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Bible</a:t>
            </a:r>
            <a:endParaRPr lang="en-GB" sz="13000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0" y="609600"/>
            <a:ext cx="1752600" cy="1135797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44450">
              <a:bevelT w="25400" h="25400" prst="angle"/>
            </a:sp3d>
          </a:bodyPr>
          <a:lstStyle/>
          <a:p>
            <a:pPr algn="ctr"/>
            <a:r>
              <a:rPr lang="en-GB" sz="48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through</a:t>
            </a:r>
          </a:p>
          <a:p>
            <a:pPr algn="ctr"/>
            <a:r>
              <a:rPr lang="en-GB" sz="48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the </a:t>
            </a:r>
            <a:endParaRPr lang="en-GB" sz="4800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202341"/>
            <a:ext cx="9144000" cy="165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704849" y="5629275"/>
            <a:ext cx="2085975" cy="1171575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0" y="4648200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#2 </a:t>
            </a:r>
            <a:r>
              <a:rPr lang="en-GB" sz="32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The Making </a:t>
            </a:r>
            <a:r>
              <a:rPr lang="en-GB" sz="32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of a Nation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/>
          <p:nvPr/>
        </p:nvGrpSpPr>
        <p:grpSpPr>
          <a:xfrm>
            <a:off x="333375" y="133350"/>
            <a:ext cx="2419350" cy="369525"/>
            <a:chOff x="152400" y="152400"/>
            <a:chExt cx="2419350" cy="369525"/>
          </a:xfrm>
        </p:grpSpPr>
        <p:sp>
          <p:nvSpPr>
            <p:cNvPr id="5" name="TextBox 4"/>
            <p:cNvSpPr txBox="1"/>
            <p:nvPr/>
          </p:nvSpPr>
          <p:spPr>
            <a:xfrm>
              <a:off x="152400" y="152400"/>
              <a:ext cx="838200" cy="36000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46050" h="184150"/>
            </a:sp3d>
          </p:spPr>
          <p:txBody>
            <a:bodyPr wrap="none" rtlCol="0">
              <a:prstTxWarp prst="textPlain">
                <a:avLst/>
              </a:prstTxWarp>
              <a:spAutoFit/>
              <a:sp3d/>
            </a:bodyPr>
            <a:lstStyle/>
            <a:p>
              <a:r>
                <a:rPr lang="en-GB" sz="130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 Black" pitchFamily="34" charset="0"/>
                  <a:ea typeface="Segoe UI Black" pitchFamily="34" charset="0"/>
                  <a:cs typeface="Segoe UI Black" pitchFamily="34" charset="0"/>
                </a:rPr>
                <a:t>Walk</a:t>
              </a:r>
              <a:endParaRPr lang="en-GB" sz="13000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733550" y="161925"/>
              <a:ext cx="838200" cy="360000"/>
            </a:xfrm>
            <a:prstGeom prst="rect">
              <a:avLst/>
            </a:prstGeom>
            <a:noFill/>
          </p:spPr>
          <p:txBody>
            <a:bodyPr wrap="non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/>
            </a:bodyPr>
            <a:lstStyle/>
            <a:p>
              <a:r>
                <a:rPr lang="en-GB" sz="130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 Black" pitchFamily="34" charset="0"/>
                  <a:ea typeface="Segoe UI Black" pitchFamily="34" charset="0"/>
                  <a:cs typeface="Segoe UI Black" pitchFamily="34" charset="0"/>
                </a:rPr>
                <a:t>Bible</a:t>
              </a:r>
              <a:endParaRPr lang="en-GB" sz="13000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47750" y="171450"/>
              <a:ext cx="657225" cy="297597"/>
            </a:xfrm>
            <a:prstGeom prst="rect">
              <a:avLst/>
            </a:prstGeom>
            <a:noFill/>
          </p:spPr>
          <p:txBody>
            <a:bodyPr wrap="non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/>
            </a:bodyPr>
            <a:lstStyle/>
            <a:p>
              <a:pPr algn="ctr"/>
              <a:r>
                <a:rPr lang="en-GB" sz="9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 Black" pitchFamily="34" charset="0"/>
                  <a:ea typeface="Segoe UI Black" pitchFamily="34" charset="0"/>
                  <a:cs typeface="Segoe UI Black" pitchFamily="34" charset="0"/>
                </a:rPr>
                <a:t>through </a:t>
              </a:r>
            </a:p>
            <a:p>
              <a:pPr algn="ctr"/>
              <a:r>
                <a:rPr lang="en-GB" sz="9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 Black" pitchFamily="34" charset="0"/>
                  <a:ea typeface="Segoe UI Black" pitchFamily="34" charset="0"/>
                  <a:cs typeface="Segoe UI Black" pitchFamily="34" charset="0"/>
                </a:rPr>
                <a:t>the </a:t>
              </a:r>
              <a:endParaRPr lang="en-GB" sz="900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343400" y="0"/>
            <a:ext cx="47019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3200" dirty="0" smtClean="0">
                <a:solidFill>
                  <a:schemeClr val="bg2">
                    <a:lumMod val="90000"/>
                  </a:schemeClr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#2 Making of a Nation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381000" y="609600"/>
            <a:ext cx="8458200" cy="0"/>
          </a:xfrm>
          <a:prstGeom prst="line">
            <a:avLst/>
          </a:prstGeom>
          <a:ln w="2540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81000" y="838200"/>
            <a:ext cx="830580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Gen 12:1-3</a:t>
            </a:r>
            <a:r>
              <a:rPr kumimoji="0" lang="en-GB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The Lord had said to Abram, “Go from your country, your people and your father’s household to the land I will show you.</a:t>
            </a:r>
            <a:endParaRPr kumimoji="0" lang="en-GB" sz="110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  I will make you into a great nation,</a:t>
            </a:r>
            <a:b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       </a:t>
            </a:r>
            <a: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and I will bless you;</a:t>
            </a:r>
            <a:b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  I will make your name great,</a:t>
            </a:r>
            <a:b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       and you will be a blessing.</a:t>
            </a:r>
            <a:b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  I will bless those who bless you,</a:t>
            </a:r>
            <a:b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       and whoever curses you I will curse;</a:t>
            </a:r>
            <a:b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  and all peoples on earth</a:t>
            </a:r>
            <a:b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       will be blessed through you.”</a:t>
            </a:r>
            <a:endParaRPr kumimoji="0" lang="en-GB" sz="4000" i="0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/>
          <p:nvPr/>
        </p:nvGrpSpPr>
        <p:grpSpPr>
          <a:xfrm>
            <a:off x="333375" y="133350"/>
            <a:ext cx="2419350" cy="369525"/>
            <a:chOff x="152400" y="152400"/>
            <a:chExt cx="2419350" cy="369525"/>
          </a:xfrm>
        </p:grpSpPr>
        <p:sp>
          <p:nvSpPr>
            <p:cNvPr id="5" name="TextBox 4"/>
            <p:cNvSpPr txBox="1"/>
            <p:nvPr/>
          </p:nvSpPr>
          <p:spPr>
            <a:xfrm>
              <a:off x="152400" y="152400"/>
              <a:ext cx="838200" cy="36000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46050" h="184150"/>
            </a:sp3d>
          </p:spPr>
          <p:txBody>
            <a:bodyPr wrap="none" rtlCol="0">
              <a:prstTxWarp prst="textPlain">
                <a:avLst/>
              </a:prstTxWarp>
              <a:spAutoFit/>
              <a:sp3d/>
            </a:bodyPr>
            <a:lstStyle/>
            <a:p>
              <a:r>
                <a:rPr lang="en-GB" sz="130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 Black" pitchFamily="34" charset="0"/>
                  <a:ea typeface="Segoe UI Black" pitchFamily="34" charset="0"/>
                  <a:cs typeface="Segoe UI Black" pitchFamily="34" charset="0"/>
                </a:rPr>
                <a:t>Walk</a:t>
              </a:r>
              <a:endParaRPr lang="en-GB" sz="13000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733550" y="161925"/>
              <a:ext cx="838200" cy="360000"/>
            </a:xfrm>
            <a:prstGeom prst="rect">
              <a:avLst/>
            </a:prstGeom>
            <a:noFill/>
          </p:spPr>
          <p:txBody>
            <a:bodyPr wrap="non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/>
            </a:bodyPr>
            <a:lstStyle/>
            <a:p>
              <a:r>
                <a:rPr lang="en-GB" sz="130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 Black" pitchFamily="34" charset="0"/>
                  <a:ea typeface="Segoe UI Black" pitchFamily="34" charset="0"/>
                  <a:cs typeface="Segoe UI Black" pitchFamily="34" charset="0"/>
                </a:rPr>
                <a:t>Bible</a:t>
              </a:r>
              <a:endParaRPr lang="en-GB" sz="13000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47750" y="171450"/>
              <a:ext cx="657225" cy="297597"/>
            </a:xfrm>
            <a:prstGeom prst="rect">
              <a:avLst/>
            </a:prstGeom>
            <a:noFill/>
          </p:spPr>
          <p:txBody>
            <a:bodyPr wrap="non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/>
            </a:bodyPr>
            <a:lstStyle/>
            <a:p>
              <a:pPr algn="ctr"/>
              <a:r>
                <a:rPr lang="en-GB" sz="9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 Black" pitchFamily="34" charset="0"/>
                  <a:ea typeface="Segoe UI Black" pitchFamily="34" charset="0"/>
                  <a:cs typeface="Segoe UI Black" pitchFamily="34" charset="0"/>
                </a:rPr>
                <a:t>through </a:t>
              </a:r>
            </a:p>
            <a:p>
              <a:pPr algn="ctr"/>
              <a:r>
                <a:rPr lang="en-GB" sz="9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 Black" pitchFamily="34" charset="0"/>
                  <a:ea typeface="Segoe UI Black" pitchFamily="34" charset="0"/>
                  <a:cs typeface="Segoe UI Black" pitchFamily="34" charset="0"/>
                </a:rPr>
                <a:t>the </a:t>
              </a:r>
              <a:endParaRPr lang="en-GB" sz="900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343400" y="0"/>
            <a:ext cx="47019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3200" dirty="0" smtClean="0">
                <a:solidFill>
                  <a:schemeClr val="bg2">
                    <a:lumMod val="90000"/>
                  </a:schemeClr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#2 Making of a Nation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381000" y="609600"/>
            <a:ext cx="8458200" cy="0"/>
          </a:xfrm>
          <a:prstGeom prst="line">
            <a:avLst/>
          </a:prstGeom>
          <a:ln w="2540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81000" y="838200"/>
            <a:ext cx="830580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Gen 12:1-3</a:t>
            </a:r>
            <a:r>
              <a:rPr kumimoji="0" lang="en-GB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The Lord had said to Abram, “Go from your country, your people and your father’s household to the land I will show you.</a:t>
            </a:r>
            <a:endParaRPr kumimoji="0" lang="en-GB" sz="110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  I will make you into a great nation,</a:t>
            </a:r>
            <a:b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       and </a:t>
            </a:r>
            <a:r>
              <a:rPr kumimoji="0" lang="en-GB" sz="3200" i="0" u="sng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I will bless you</a:t>
            </a:r>
            <a: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;</a:t>
            </a:r>
            <a:b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  I will make your name great,</a:t>
            </a:r>
            <a:b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       and </a:t>
            </a:r>
            <a:r>
              <a:rPr kumimoji="0" lang="en-GB" sz="3200" i="0" u="sng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you will be a blessing</a:t>
            </a:r>
            <a: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.</a:t>
            </a:r>
            <a:b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en-GB" sz="3200" i="0" u="sng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I will bless those who bless you</a:t>
            </a:r>
            <a: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,</a:t>
            </a:r>
            <a:b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       and whoever curses you I will curse;</a:t>
            </a:r>
            <a:b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  and </a:t>
            </a:r>
            <a:r>
              <a:rPr kumimoji="0" lang="en-GB" sz="3200" i="0" u="sng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all peoples on earth</a:t>
            </a:r>
            <a: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/>
            </a:r>
            <a:b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       </a:t>
            </a:r>
            <a:r>
              <a:rPr kumimoji="0" lang="en-GB" sz="3200" i="0" u="sng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will be blessed through you</a:t>
            </a:r>
            <a: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.”</a:t>
            </a:r>
            <a:endParaRPr kumimoji="0" lang="en-GB" sz="400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15200" y="2667000"/>
            <a:ext cx="15311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Blessing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/>
          <p:nvPr/>
        </p:nvGrpSpPr>
        <p:grpSpPr>
          <a:xfrm>
            <a:off x="333375" y="133350"/>
            <a:ext cx="2419350" cy="369525"/>
            <a:chOff x="152400" y="152400"/>
            <a:chExt cx="2419350" cy="369525"/>
          </a:xfrm>
        </p:grpSpPr>
        <p:sp>
          <p:nvSpPr>
            <p:cNvPr id="5" name="TextBox 4"/>
            <p:cNvSpPr txBox="1"/>
            <p:nvPr/>
          </p:nvSpPr>
          <p:spPr>
            <a:xfrm>
              <a:off x="152400" y="152400"/>
              <a:ext cx="838200" cy="36000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46050" h="184150"/>
            </a:sp3d>
          </p:spPr>
          <p:txBody>
            <a:bodyPr wrap="none" rtlCol="0">
              <a:prstTxWarp prst="textPlain">
                <a:avLst/>
              </a:prstTxWarp>
              <a:spAutoFit/>
              <a:sp3d/>
            </a:bodyPr>
            <a:lstStyle/>
            <a:p>
              <a:r>
                <a:rPr lang="en-GB" sz="130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 Black" pitchFamily="34" charset="0"/>
                  <a:ea typeface="Segoe UI Black" pitchFamily="34" charset="0"/>
                  <a:cs typeface="Segoe UI Black" pitchFamily="34" charset="0"/>
                </a:rPr>
                <a:t>Walk</a:t>
              </a:r>
              <a:endParaRPr lang="en-GB" sz="13000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733550" y="161925"/>
              <a:ext cx="838200" cy="360000"/>
            </a:xfrm>
            <a:prstGeom prst="rect">
              <a:avLst/>
            </a:prstGeom>
            <a:noFill/>
          </p:spPr>
          <p:txBody>
            <a:bodyPr wrap="non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/>
            </a:bodyPr>
            <a:lstStyle/>
            <a:p>
              <a:r>
                <a:rPr lang="en-GB" sz="130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 Black" pitchFamily="34" charset="0"/>
                  <a:ea typeface="Segoe UI Black" pitchFamily="34" charset="0"/>
                  <a:cs typeface="Segoe UI Black" pitchFamily="34" charset="0"/>
                </a:rPr>
                <a:t>Bible</a:t>
              </a:r>
              <a:endParaRPr lang="en-GB" sz="13000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47750" y="171450"/>
              <a:ext cx="657225" cy="297597"/>
            </a:xfrm>
            <a:prstGeom prst="rect">
              <a:avLst/>
            </a:prstGeom>
            <a:noFill/>
          </p:spPr>
          <p:txBody>
            <a:bodyPr wrap="non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/>
            </a:bodyPr>
            <a:lstStyle/>
            <a:p>
              <a:pPr algn="ctr"/>
              <a:r>
                <a:rPr lang="en-GB" sz="9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 Black" pitchFamily="34" charset="0"/>
                  <a:ea typeface="Segoe UI Black" pitchFamily="34" charset="0"/>
                  <a:cs typeface="Segoe UI Black" pitchFamily="34" charset="0"/>
                </a:rPr>
                <a:t>through </a:t>
              </a:r>
            </a:p>
            <a:p>
              <a:pPr algn="ctr"/>
              <a:r>
                <a:rPr lang="en-GB" sz="9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 Black" pitchFamily="34" charset="0"/>
                  <a:ea typeface="Segoe UI Black" pitchFamily="34" charset="0"/>
                  <a:cs typeface="Segoe UI Black" pitchFamily="34" charset="0"/>
                </a:rPr>
                <a:t>the </a:t>
              </a:r>
              <a:endParaRPr lang="en-GB" sz="900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343400" y="0"/>
            <a:ext cx="47019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3200" dirty="0" smtClean="0">
                <a:solidFill>
                  <a:schemeClr val="bg2">
                    <a:lumMod val="90000"/>
                  </a:schemeClr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#2 Making of a Nation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381000" y="609600"/>
            <a:ext cx="8458200" cy="0"/>
          </a:xfrm>
          <a:prstGeom prst="line">
            <a:avLst/>
          </a:prstGeom>
          <a:ln w="2540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81000" y="838200"/>
            <a:ext cx="830580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Gen 12:1-3</a:t>
            </a:r>
            <a:r>
              <a:rPr kumimoji="0" lang="en-GB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The Lord had said to Abram, “Go from your country, your people and your father’s household to the land I will show you.</a:t>
            </a:r>
            <a:endParaRPr kumimoji="0" lang="en-GB" sz="110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en-GB" sz="3200" i="0" u="sng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I will make you into a great nation</a:t>
            </a:r>
            <a: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,</a:t>
            </a:r>
            <a:b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       and I </a:t>
            </a:r>
            <a: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will bless you;</a:t>
            </a:r>
            <a:b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  I will make your name great,</a:t>
            </a:r>
            <a:b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       and you will be a blessing.</a:t>
            </a:r>
            <a:b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  I will bless those who bless you,</a:t>
            </a:r>
            <a:b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       and whoever curses you I will curse;</a:t>
            </a:r>
            <a:b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  and all peoples on earth</a:t>
            </a:r>
            <a:b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       will be blessed through you.”</a:t>
            </a:r>
            <a:endParaRPr kumimoji="0" lang="en-GB" sz="4000" i="0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15200" y="2667000"/>
            <a:ext cx="153118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Blessing</a:t>
            </a:r>
          </a:p>
          <a:p>
            <a:r>
              <a:rPr lang="en-GB" sz="3200" dirty="0" smtClean="0">
                <a:solidFill>
                  <a:schemeClr val="bg1"/>
                </a:solidFill>
              </a:rPr>
              <a:t>Nation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/>
          <p:nvPr/>
        </p:nvGrpSpPr>
        <p:grpSpPr>
          <a:xfrm>
            <a:off x="333375" y="133350"/>
            <a:ext cx="2419350" cy="369525"/>
            <a:chOff x="152400" y="152400"/>
            <a:chExt cx="2419350" cy="369525"/>
          </a:xfrm>
        </p:grpSpPr>
        <p:sp>
          <p:nvSpPr>
            <p:cNvPr id="5" name="TextBox 4"/>
            <p:cNvSpPr txBox="1"/>
            <p:nvPr/>
          </p:nvSpPr>
          <p:spPr>
            <a:xfrm>
              <a:off x="152400" y="152400"/>
              <a:ext cx="838200" cy="36000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46050" h="184150"/>
            </a:sp3d>
          </p:spPr>
          <p:txBody>
            <a:bodyPr wrap="none" rtlCol="0">
              <a:prstTxWarp prst="textPlain">
                <a:avLst/>
              </a:prstTxWarp>
              <a:spAutoFit/>
              <a:sp3d/>
            </a:bodyPr>
            <a:lstStyle/>
            <a:p>
              <a:r>
                <a:rPr lang="en-GB" sz="130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 Black" pitchFamily="34" charset="0"/>
                  <a:ea typeface="Segoe UI Black" pitchFamily="34" charset="0"/>
                  <a:cs typeface="Segoe UI Black" pitchFamily="34" charset="0"/>
                </a:rPr>
                <a:t>Walk</a:t>
              </a:r>
              <a:endParaRPr lang="en-GB" sz="13000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733550" y="161925"/>
              <a:ext cx="838200" cy="360000"/>
            </a:xfrm>
            <a:prstGeom prst="rect">
              <a:avLst/>
            </a:prstGeom>
            <a:noFill/>
          </p:spPr>
          <p:txBody>
            <a:bodyPr wrap="non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/>
            </a:bodyPr>
            <a:lstStyle/>
            <a:p>
              <a:r>
                <a:rPr lang="en-GB" sz="130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 Black" pitchFamily="34" charset="0"/>
                  <a:ea typeface="Segoe UI Black" pitchFamily="34" charset="0"/>
                  <a:cs typeface="Segoe UI Black" pitchFamily="34" charset="0"/>
                </a:rPr>
                <a:t>Bible</a:t>
              </a:r>
              <a:endParaRPr lang="en-GB" sz="13000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47750" y="171450"/>
              <a:ext cx="657225" cy="297597"/>
            </a:xfrm>
            <a:prstGeom prst="rect">
              <a:avLst/>
            </a:prstGeom>
            <a:noFill/>
          </p:spPr>
          <p:txBody>
            <a:bodyPr wrap="non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/>
            </a:bodyPr>
            <a:lstStyle/>
            <a:p>
              <a:pPr algn="ctr"/>
              <a:r>
                <a:rPr lang="en-GB" sz="9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 Black" pitchFamily="34" charset="0"/>
                  <a:ea typeface="Segoe UI Black" pitchFamily="34" charset="0"/>
                  <a:cs typeface="Segoe UI Black" pitchFamily="34" charset="0"/>
                </a:rPr>
                <a:t>through </a:t>
              </a:r>
            </a:p>
            <a:p>
              <a:pPr algn="ctr"/>
              <a:r>
                <a:rPr lang="en-GB" sz="9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 Black" pitchFamily="34" charset="0"/>
                  <a:ea typeface="Segoe UI Black" pitchFamily="34" charset="0"/>
                  <a:cs typeface="Segoe UI Black" pitchFamily="34" charset="0"/>
                </a:rPr>
                <a:t>the </a:t>
              </a:r>
              <a:endParaRPr lang="en-GB" sz="900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343400" y="0"/>
            <a:ext cx="47019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3200" dirty="0" smtClean="0">
                <a:solidFill>
                  <a:schemeClr val="bg2">
                    <a:lumMod val="90000"/>
                  </a:schemeClr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#2 Making of a Nation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381000" y="609600"/>
            <a:ext cx="8458200" cy="0"/>
          </a:xfrm>
          <a:prstGeom prst="line">
            <a:avLst/>
          </a:prstGeom>
          <a:ln w="2540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81000" y="838200"/>
            <a:ext cx="830580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Gen 12:1-3</a:t>
            </a:r>
            <a:r>
              <a:rPr kumimoji="0" lang="en-GB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The Lord had said to Abram, “Go from your country, your people and your father’s household </a:t>
            </a:r>
            <a:r>
              <a:rPr kumimoji="0" lang="en-GB" sz="3200" i="0" u="sng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to the land I will show you</a:t>
            </a:r>
            <a: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.</a:t>
            </a:r>
            <a:endParaRPr kumimoji="0" lang="en-GB" sz="110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I will make you into a great nation,</a:t>
            </a:r>
            <a: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/>
            </a:r>
            <a:b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en-GB" sz="32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       and I </a:t>
            </a:r>
            <a: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will bless you;</a:t>
            </a:r>
            <a:b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  I will make your name great,</a:t>
            </a:r>
            <a:b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       and you will be a blessing.</a:t>
            </a:r>
            <a:b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  I will bless those who bless you,</a:t>
            </a:r>
            <a:b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       and whoever curses you I will curse;</a:t>
            </a:r>
            <a:b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  and all peoples on earth</a:t>
            </a:r>
            <a:b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en-GB" sz="3200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       will be blessed through you.”</a:t>
            </a:r>
            <a:endParaRPr kumimoji="0" lang="en-GB" sz="4000" i="0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15200" y="2667000"/>
            <a:ext cx="153118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Blessing</a:t>
            </a:r>
          </a:p>
          <a:p>
            <a:r>
              <a:rPr lang="en-GB" sz="3200" dirty="0" smtClean="0">
                <a:solidFill>
                  <a:schemeClr val="bg1"/>
                </a:solidFill>
              </a:rPr>
              <a:t>Nation</a:t>
            </a:r>
          </a:p>
          <a:p>
            <a:r>
              <a:rPr lang="en-GB" sz="3200" dirty="0" smtClean="0">
                <a:solidFill>
                  <a:schemeClr val="bg1"/>
                </a:solidFill>
              </a:rPr>
              <a:t>Land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/>
          <p:nvPr/>
        </p:nvGrpSpPr>
        <p:grpSpPr>
          <a:xfrm>
            <a:off x="333375" y="133350"/>
            <a:ext cx="2419350" cy="369525"/>
            <a:chOff x="152400" y="152400"/>
            <a:chExt cx="2419350" cy="369525"/>
          </a:xfrm>
        </p:grpSpPr>
        <p:sp>
          <p:nvSpPr>
            <p:cNvPr id="5" name="TextBox 4"/>
            <p:cNvSpPr txBox="1"/>
            <p:nvPr/>
          </p:nvSpPr>
          <p:spPr>
            <a:xfrm>
              <a:off x="152400" y="152400"/>
              <a:ext cx="838200" cy="36000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46050" h="184150"/>
            </a:sp3d>
          </p:spPr>
          <p:txBody>
            <a:bodyPr wrap="none" rtlCol="0">
              <a:prstTxWarp prst="textPlain">
                <a:avLst/>
              </a:prstTxWarp>
              <a:spAutoFit/>
              <a:sp3d/>
            </a:bodyPr>
            <a:lstStyle/>
            <a:p>
              <a:r>
                <a:rPr lang="en-GB" sz="130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 Black" pitchFamily="34" charset="0"/>
                  <a:ea typeface="Segoe UI Black" pitchFamily="34" charset="0"/>
                  <a:cs typeface="Segoe UI Black" pitchFamily="34" charset="0"/>
                </a:rPr>
                <a:t>Walk</a:t>
              </a:r>
              <a:endParaRPr lang="en-GB" sz="13000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733550" y="161925"/>
              <a:ext cx="838200" cy="360000"/>
            </a:xfrm>
            <a:prstGeom prst="rect">
              <a:avLst/>
            </a:prstGeom>
            <a:noFill/>
          </p:spPr>
          <p:txBody>
            <a:bodyPr wrap="non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/>
            </a:bodyPr>
            <a:lstStyle/>
            <a:p>
              <a:r>
                <a:rPr lang="en-GB" sz="130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 Black" pitchFamily="34" charset="0"/>
                  <a:ea typeface="Segoe UI Black" pitchFamily="34" charset="0"/>
                  <a:cs typeface="Segoe UI Black" pitchFamily="34" charset="0"/>
                </a:rPr>
                <a:t>Bible</a:t>
              </a:r>
              <a:endParaRPr lang="en-GB" sz="13000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47750" y="171450"/>
              <a:ext cx="657225" cy="297597"/>
            </a:xfrm>
            <a:prstGeom prst="rect">
              <a:avLst/>
            </a:prstGeom>
            <a:noFill/>
          </p:spPr>
          <p:txBody>
            <a:bodyPr wrap="non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/>
            </a:bodyPr>
            <a:lstStyle/>
            <a:p>
              <a:pPr algn="ctr"/>
              <a:r>
                <a:rPr lang="en-GB" sz="9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 Black" pitchFamily="34" charset="0"/>
                  <a:ea typeface="Segoe UI Black" pitchFamily="34" charset="0"/>
                  <a:cs typeface="Segoe UI Black" pitchFamily="34" charset="0"/>
                </a:rPr>
                <a:t>through </a:t>
              </a:r>
            </a:p>
            <a:p>
              <a:pPr algn="ctr"/>
              <a:r>
                <a:rPr lang="en-GB" sz="9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 Black" pitchFamily="34" charset="0"/>
                  <a:ea typeface="Segoe UI Black" pitchFamily="34" charset="0"/>
                  <a:cs typeface="Segoe UI Black" pitchFamily="34" charset="0"/>
                </a:rPr>
                <a:t>the </a:t>
              </a:r>
              <a:endParaRPr lang="en-GB" sz="900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343400" y="0"/>
            <a:ext cx="47019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3200" dirty="0" smtClean="0">
                <a:solidFill>
                  <a:schemeClr val="bg2">
                    <a:lumMod val="90000"/>
                  </a:schemeClr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#2 Making of a Nation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381000" y="609600"/>
            <a:ext cx="8458200" cy="0"/>
          </a:xfrm>
          <a:prstGeom prst="line">
            <a:avLst/>
          </a:prstGeom>
          <a:ln w="2540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95925" y="1314450"/>
            <a:ext cx="382554" cy="9144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238625" y="2228850"/>
            <a:ext cx="11396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</a:rPr>
              <a:t>Abraham</a:t>
            </a:r>
            <a:endParaRPr lang="en-GB" sz="2000" dirty="0">
              <a:solidFill>
                <a:schemeClr val="bg1"/>
              </a:solidFill>
            </a:endParaRPr>
          </a:p>
        </p:txBody>
      </p:sp>
      <p:pic>
        <p:nvPicPr>
          <p:cNvPr id="13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295400"/>
            <a:ext cx="382554" cy="91440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914400" y="4191000"/>
            <a:ext cx="685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rgbClr val="FFFF00"/>
                </a:solidFill>
              </a:rPr>
              <a:t>Genesis 22:2</a:t>
            </a:r>
            <a:r>
              <a:rPr lang="en-GB" sz="3200" dirty="0" smtClean="0">
                <a:solidFill>
                  <a:srgbClr val="FFFF00"/>
                </a:solidFill>
              </a:rPr>
              <a:t> Then God said, “Take your son, your only son, whom you love—Isaac—and go to the region of </a:t>
            </a:r>
            <a:r>
              <a:rPr lang="en-GB" sz="3200" dirty="0" err="1" smtClean="0">
                <a:solidFill>
                  <a:srgbClr val="FFFF00"/>
                </a:solidFill>
              </a:rPr>
              <a:t>Moriah</a:t>
            </a:r>
            <a:r>
              <a:rPr lang="en-GB" sz="3200" dirty="0" smtClean="0">
                <a:solidFill>
                  <a:srgbClr val="FFFF00"/>
                </a:solidFill>
              </a:rPr>
              <a:t>. Sacrifice him there...”</a:t>
            </a:r>
          </a:p>
          <a:p>
            <a:endParaRPr lang="en-GB" sz="3200" dirty="0">
              <a:solidFill>
                <a:srgbClr val="FFFF00"/>
              </a:solidFill>
            </a:endParaRPr>
          </a:p>
        </p:txBody>
      </p:sp>
      <p:sp>
        <p:nvSpPr>
          <p:cNvPr id="18" name="Cloud 17"/>
          <p:cNvSpPr/>
          <p:nvPr/>
        </p:nvSpPr>
        <p:spPr>
          <a:xfrm>
            <a:off x="609600" y="1066800"/>
            <a:ext cx="1828800" cy="1219200"/>
          </a:xfrm>
          <a:prstGeom prst="cloud">
            <a:avLst/>
          </a:prstGeom>
          <a:solidFill>
            <a:srgbClr val="FFFF00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God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 rot="21341973">
            <a:off x="2943225" y="1714500"/>
            <a:ext cx="8851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</a:rPr>
              <a:t>Land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14650" y="1304925"/>
            <a:ext cx="11655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</a:rPr>
              <a:t>Nation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2524125" y="1247775"/>
            <a:ext cx="2047875" cy="123825"/>
          </a:xfrm>
          <a:prstGeom prst="straightConnector1">
            <a:avLst/>
          </a:prstGeom>
          <a:ln w="444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2514600" y="1752600"/>
            <a:ext cx="1981200" cy="0"/>
          </a:xfrm>
          <a:prstGeom prst="straightConnector1">
            <a:avLst/>
          </a:prstGeom>
          <a:ln w="444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2362200" y="2057400"/>
            <a:ext cx="2286000" cy="152400"/>
          </a:xfrm>
          <a:prstGeom prst="straightConnector1">
            <a:avLst/>
          </a:prstGeom>
          <a:ln w="444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 rot="208822">
            <a:off x="2933699" y="885825"/>
            <a:ext cx="13612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</a:rPr>
              <a:t>Blessing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353050" y="2228850"/>
            <a:ext cx="7056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</a:rPr>
              <a:t>Isaac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048375" y="2228850"/>
            <a:ext cx="7660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</a:rPr>
              <a:t>Jacob</a:t>
            </a:r>
            <a:endParaRPr lang="en-GB" sz="2000" dirty="0">
              <a:solidFill>
                <a:schemeClr val="bg1"/>
              </a:solidFill>
            </a:endParaRPr>
          </a:p>
        </p:txBody>
      </p:sp>
      <p:pic>
        <p:nvPicPr>
          <p:cNvPr id="32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00775" y="1295400"/>
            <a:ext cx="382554" cy="914400"/>
          </a:xfrm>
          <a:prstGeom prst="rect">
            <a:avLst/>
          </a:prstGeom>
          <a:noFill/>
        </p:spPr>
      </p:pic>
      <p:cxnSp>
        <p:nvCxnSpPr>
          <p:cNvPr id="33" name="Straight Arrow Connector 32"/>
          <p:cNvCxnSpPr/>
          <p:nvPr/>
        </p:nvCxnSpPr>
        <p:spPr>
          <a:xfrm>
            <a:off x="5086350" y="1905000"/>
            <a:ext cx="381000" cy="1"/>
          </a:xfrm>
          <a:prstGeom prst="straightConnector1">
            <a:avLst/>
          </a:prstGeom>
          <a:ln w="444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5886450" y="1924050"/>
            <a:ext cx="381000" cy="1"/>
          </a:xfrm>
          <a:prstGeom prst="straightConnector1">
            <a:avLst/>
          </a:prstGeom>
          <a:ln w="444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5200" y="990600"/>
            <a:ext cx="382554" cy="914400"/>
          </a:xfrm>
          <a:prstGeom prst="rect">
            <a:avLst/>
          </a:prstGeom>
          <a:noFill/>
        </p:spPr>
      </p:pic>
      <p:pic>
        <p:nvPicPr>
          <p:cNvPr id="40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1066800"/>
            <a:ext cx="382554" cy="914400"/>
          </a:xfrm>
          <a:prstGeom prst="rect">
            <a:avLst/>
          </a:prstGeom>
          <a:noFill/>
        </p:spPr>
      </p:pic>
      <p:pic>
        <p:nvPicPr>
          <p:cNvPr id="41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1752600"/>
            <a:ext cx="382554" cy="914400"/>
          </a:xfrm>
          <a:prstGeom prst="rect">
            <a:avLst/>
          </a:prstGeom>
          <a:noFill/>
        </p:spPr>
      </p:pic>
      <p:pic>
        <p:nvPicPr>
          <p:cNvPr id="42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48600" y="990600"/>
            <a:ext cx="382554" cy="914400"/>
          </a:xfrm>
          <a:prstGeom prst="rect">
            <a:avLst/>
          </a:prstGeom>
          <a:noFill/>
        </p:spPr>
      </p:pic>
      <p:pic>
        <p:nvPicPr>
          <p:cNvPr id="43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7200" y="1371600"/>
            <a:ext cx="382554" cy="914400"/>
          </a:xfrm>
          <a:prstGeom prst="rect">
            <a:avLst/>
          </a:prstGeom>
          <a:noFill/>
        </p:spPr>
      </p:pic>
      <p:pic>
        <p:nvPicPr>
          <p:cNvPr id="44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3400" y="1066800"/>
            <a:ext cx="382554" cy="914400"/>
          </a:xfrm>
          <a:prstGeom prst="rect">
            <a:avLst/>
          </a:prstGeom>
          <a:noFill/>
        </p:spPr>
      </p:pic>
      <p:pic>
        <p:nvPicPr>
          <p:cNvPr id="45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2800" y="1676400"/>
            <a:ext cx="382554" cy="914400"/>
          </a:xfrm>
          <a:prstGeom prst="rect">
            <a:avLst/>
          </a:prstGeom>
          <a:noFill/>
        </p:spPr>
      </p:pic>
      <p:pic>
        <p:nvPicPr>
          <p:cNvPr id="46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8200" y="1752600"/>
            <a:ext cx="382554" cy="914400"/>
          </a:xfrm>
          <a:prstGeom prst="rect">
            <a:avLst/>
          </a:prstGeom>
          <a:noFill/>
        </p:spPr>
      </p:pic>
      <p:pic>
        <p:nvPicPr>
          <p:cNvPr id="47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48600" y="1524000"/>
            <a:ext cx="382554" cy="914400"/>
          </a:xfrm>
          <a:prstGeom prst="rect">
            <a:avLst/>
          </a:prstGeom>
          <a:noFill/>
        </p:spPr>
      </p:pic>
      <p:pic>
        <p:nvPicPr>
          <p:cNvPr id="48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990600"/>
            <a:ext cx="382554" cy="914400"/>
          </a:xfrm>
          <a:prstGeom prst="rect">
            <a:avLst/>
          </a:prstGeom>
          <a:noFill/>
        </p:spPr>
      </p:pic>
      <p:pic>
        <p:nvPicPr>
          <p:cNvPr id="49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85246" y="1447800"/>
            <a:ext cx="382554" cy="914400"/>
          </a:xfrm>
          <a:prstGeom prst="rect">
            <a:avLst/>
          </a:prstGeom>
          <a:noFill/>
        </p:spPr>
      </p:pic>
      <p:pic>
        <p:nvPicPr>
          <p:cNvPr id="50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61446" y="1066800"/>
            <a:ext cx="382554" cy="914400"/>
          </a:xfrm>
          <a:prstGeom prst="rect">
            <a:avLst/>
          </a:prstGeom>
          <a:noFill/>
        </p:spPr>
      </p:pic>
      <p:sp>
        <p:nvSpPr>
          <p:cNvPr id="51" name="TextBox 50"/>
          <p:cNvSpPr txBox="1"/>
          <p:nvPr/>
        </p:nvSpPr>
        <p:spPr>
          <a:xfrm>
            <a:off x="7696200" y="2590800"/>
            <a:ext cx="11015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smtClean="0">
                <a:solidFill>
                  <a:schemeClr val="bg1"/>
                </a:solidFill>
              </a:rPr>
              <a:t>Nation</a:t>
            </a:r>
          </a:p>
          <a:p>
            <a:pPr algn="ctr"/>
            <a:r>
              <a:rPr lang="en-GB" sz="2000" dirty="0" smtClean="0">
                <a:solidFill>
                  <a:schemeClr val="bg1"/>
                </a:solidFill>
              </a:rPr>
              <a:t>12 </a:t>
            </a:r>
            <a:r>
              <a:rPr lang="en-GB" sz="2000" dirty="0" smtClean="0">
                <a:solidFill>
                  <a:schemeClr val="bg1"/>
                </a:solidFill>
              </a:rPr>
              <a:t>tribes</a:t>
            </a:r>
          </a:p>
          <a:p>
            <a:pPr algn="ctr"/>
            <a:endParaRPr lang="en-GB" sz="2000" dirty="0">
              <a:solidFill>
                <a:schemeClr val="bg1"/>
              </a:solidFill>
            </a:endParaRPr>
          </a:p>
        </p:txBody>
      </p:sp>
      <p:cxnSp>
        <p:nvCxnSpPr>
          <p:cNvPr id="52" name="Straight Arrow Connector 51"/>
          <p:cNvCxnSpPr/>
          <p:nvPr/>
        </p:nvCxnSpPr>
        <p:spPr>
          <a:xfrm>
            <a:off x="6629400" y="1905000"/>
            <a:ext cx="457200" cy="0"/>
          </a:xfrm>
          <a:prstGeom prst="straightConnector1">
            <a:avLst/>
          </a:prstGeom>
          <a:ln w="444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30" grpId="0"/>
      <p:bldP spid="31" grpId="0"/>
      <p:bldP spid="5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/>
          <p:nvPr/>
        </p:nvGrpSpPr>
        <p:grpSpPr>
          <a:xfrm>
            <a:off x="333375" y="133350"/>
            <a:ext cx="2419350" cy="369525"/>
            <a:chOff x="152400" y="152400"/>
            <a:chExt cx="2419350" cy="369525"/>
          </a:xfrm>
        </p:grpSpPr>
        <p:sp>
          <p:nvSpPr>
            <p:cNvPr id="5" name="TextBox 4"/>
            <p:cNvSpPr txBox="1"/>
            <p:nvPr/>
          </p:nvSpPr>
          <p:spPr>
            <a:xfrm>
              <a:off x="152400" y="152400"/>
              <a:ext cx="838200" cy="36000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46050" h="184150"/>
            </a:sp3d>
          </p:spPr>
          <p:txBody>
            <a:bodyPr wrap="none" rtlCol="0">
              <a:prstTxWarp prst="textPlain">
                <a:avLst/>
              </a:prstTxWarp>
              <a:spAutoFit/>
              <a:sp3d/>
            </a:bodyPr>
            <a:lstStyle/>
            <a:p>
              <a:r>
                <a:rPr lang="en-GB" sz="130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 Black" pitchFamily="34" charset="0"/>
                  <a:ea typeface="Segoe UI Black" pitchFamily="34" charset="0"/>
                  <a:cs typeface="Segoe UI Black" pitchFamily="34" charset="0"/>
                </a:rPr>
                <a:t>Walk</a:t>
              </a:r>
              <a:endParaRPr lang="en-GB" sz="13000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733550" y="161925"/>
              <a:ext cx="838200" cy="360000"/>
            </a:xfrm>
            <a:prstGeom prst="rect">
              <a:avLst/>
            </a:prstGeom>
            <a:noFill/>
          </p:spPr>
          <p:txBody>
            <a:bodyPr wrap="non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/>
            </a:bodyPr>
            <a:lstStyle/>
            <a:p>
              <a:r>
                <a:rPr lang="en-GB" sz="130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 Black" pitchFamily="34" charset="0"/>
                  <a:ea typeface="Segoe UI Black" pitchFamily="34" charset="0"/>
                  <a:cs typeface="Segoe UI Black" pitchFamily="34" charset="0"/>
                </a:rPr>
                <a:t>Bible</a:t>
              </a:r>
              <a:endParaRPr lang="en-GB" sz="13000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47750" y="171450"/>
              <a:ext cx="657225" cy="297597"/>
            </a:xfrm>
            <a:prstGeom prst="rect">
              <a:avLst/>
            </a:prstGeom>
            <a:noFill/>
          </p:spPr>
          <p:txBody>
            <a:bodyPr wrap="non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/>
            </a:bodyPr>
            <a:lstStyle/>
            <a:p>
              <a:pPr algn="ctr"/>
              <a:r>
                <a:rPr lang="en-GB" sz="9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 Black" pitchFamily="34" charset="0"/>
                  <a:ea typeface="Segoe UI Black" pitchFamily="34" charset="0"/>
                  <a:cs typeface="Segoe UI Black" pitchFamily="34" charset="0"/>
                </a:rPr>
                <a:t>through </a:t>
              </a:r>
            </a:p>
            <a:p>
              <a:pPr algn="ctr"/>
              <a:r>
                <a:rPr lang="en-GB" sz="9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 Black" pitchFamily="34" charset="0"/>
                  <a:ea typeface="Segoe UI Black" pitchFamily="34" charset="0"/>
                  <a:cs typeface="Segoe UI Black" pitchFamily="34" charset="0"/>
                </a:rPr>
                <a:t>the </a:t>
              </a:r>
              <a:endParaRPr lang="en-GB" sz="900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343400" y="0"/>
            <a:ext cx="47019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3200" dirty="0" smtClean="0">
                <a:solidFill>
                  <a:schemeClr val="bg2">
                    <a:lumMod val="90000"/>
                  </a:schemeClr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#2 Making of a Nation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381000" y="609600"/>
            <a:ext cx="8458200" cy="0"/>
          </a:xfrm>
          <a:prstGeom prst="line">
            <a:avLst/>
          </a:prstGeom>
          <a:ln w="2540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95925" y="1314450"/>
            <a:ext cx="382554" cy="9144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238625" y="2228850"/>
            <a:ext cx="11396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</a:rPr>
              <a:t>Abraham</a:t>
            </a:r>
            <a:endParaRPr lang="en-GB" sz="2000" dirty="0">
              <a:solidFill>
                <a:schemeClr val="bg1"/>
              </a:solidFill>
            </a:endParaRPr>
          </a:p>
        </p:txBody>
      </p:sp>
      <p:pic>
        <p:nvPicPr>
          <p:cNvPr id="13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295400"/>
            <a:ext cx="382554" cy="914400"/>
          </a:xfrm>
          <a:prstGeom prst="rect">
            <a:avLst/>
          </a:prstGeom>
          <a:noFill/>
        </p:spPr>
      </p:pic>
      <p:sp>
        <p:nvSpPr>
          <p:cNvPr id="18" name="Cloud 17"/>
          <p:cNvSpPr/>
          <p:nvPr/>
        </p:nvSpPr>
        <p:spPr>
          <a:xfrm>
            <a:off x="609600" y="1066800"/>
            <a:ext cx="1828800" cy="1219200"/>
          </a:xfrm>
          <a:prstGeom prst="cloud">
            <a:avLst/>
          </a:prstGeom>
          <a:solidFill>
            <a:srgbClr val="FFFF00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God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 rot="21341973">
            <a:off x="2943225" y="1714500"/>
            <a:ext cx="8851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</a:rPr>
              <a:t>Land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14650" y="1304925"/>
            <a:ext cx="11655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</a:rPr>
              <a:t>Nation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2524125" y="1247775"/>
            <a:ext cx="2047875" cy="123825"/>
          </a:xfrm>
          <a:prstGeom prst="straightConnector1">
            <a:avLst/>
          </a:prstGeom>
          <a:ln w="444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2514600" y="1752600"/>
            <a:ext cx="1981200" cy="0"/>
          </a:xfrm>
          <a:prstGeom prst="straightConnector1">
            <a:avLst/>
          </a:prstGeom>
          <a:ln w="444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2362200" y="2057400"/>
            <a:ext cx="2286000" cy="152400"/>
          </a:xfrm>
          <a:prstGeom prst="straightConnector1">
            <a:avLst/>
          </a:prstGeom>
          <a:ln w="444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 rot="208822">
            <a:off x="2933699" y="885825"/>
            <a:ext cx="13612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</a:rPr>
              <a:t>Blessing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353050" y="2228850"/>
            <a:ext cx="7056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</a:rPr>
              <a:t>Isaac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048375" y="2228850"/>
            <a:ext cx="7660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</a:rPr>
              <a:t>Jacob</a:t>
            </a:r>
            <a:endParaRPr lang="en-GB" sz="2000" dirty="0">
              <a:solidFill>
                <a:schemeClr val="bg1"/>
              </a:solidFill>
            </a:endParaRPr>
          </a:p>
        </p:txBody>
      </p:sp>
      <p:pic>
        <p:nvPicPr>
          <p:cNvPr id="32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00775" y="1295400"/>
            <a:ext cx="382554" cy="914400"/>
          </a:xfrm>
          <a:prstGeom prst="rect">
            <a:avLst/>
          </a:prstGeom>
          <a:noFill/>
        </p:spPr>
      </p:pic>
      <p:cxnSp>
        <p:nvCxnSpPr>
          <p:cNvPr id="33" name="Straight Arrow Connector 32"/>
          <p:cNvCxnSpPr/>
          <p:nvPr/>
        </p:nvCxnSpPr>
        <p:spPr>
          <a:xfrm>
            <a:off x="5086350" y="1905000"/>
            <a:ext cx="381000" cy="1"/>
          </a:xfrm>
          <a:prstGeom prst="straightConnector1">
            <a:avLst/>
          </a:prstGeom>
          <a:ln w="444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5886450" y="1924050"/>
            <a:ext cx="381000" cy="1"/>
          </a:xfrm>
          <a:prstGeom prst="straightConnector1">
            <a:avLst/>
          </a:prstGeom>
          <a:ln w="444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5200" y="990600"/>
            <a:ext cx="382554" cy="914400"/>
          </a:xfrm>
          <a:prstGeom prst="rect">
            <a:avLst/>
          </a:prstGeom>
          <a:noFill/>
        </p:spPr>
      </p:pic>
      <p:pic>
        <p:nvPicPr>
          <p:cNvPr id="40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1066800"/>
            <a:ext cx="382554" cy="914400"/>
          </a:xfrm>
          <a:prstGeom prst="rect">
            <a:avLst/>
          </a:prstGeom>
          <a:noFill/>
        </p:spPr>
      </p:pic>
      <p:pic>
        <p:nvPicPr>
          <p:cNvPr id="41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1752600"/>
            <a:ext cx="382554" cy="914400"/>
          </a:xfrm>
          <a:prstGeom prst="rect">
            <a:avLst/>
          </a:prstGeom>
          <a:noFill/>
        </p:spPr>
      </p:pic>
      <p:pic>
        <p:nvPicPr>
          <p:cNvPr id="42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48600" y="990600"/>
            <a:ext cx="382554" cy="914400"/>
          </a:xfrm>
          <a:prstGeom prst="rect">
            <a:avLst/>
          </a:prstGeom>
          <a:noFill/>
        </p:spPr>
      </p:pic>
      <p:pic>
        <p:nvPicPr>
          <p:cNvPr id="43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7200" y="1371600"/>
            <a:ext cx="382554" cy="914400"/>
          </a:xfrm>
          <a:prstGeom prst="rect">
            <a:avLst/>
          </a:prstGeom>
          <a:noFill/>
        </p:spPr>
      </p:pic>
      <p:pic>
        <p:nvPicPr>
          <p:cNvPr id="44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3400" y="1066800"/>
            <a:ext cx="382554" cy="914400"/>
          </a:xfrm>
          <a:prstGeom prst="rect">
            <a:avLst/>
          </a:prstGeom>
          <a:noFill/>
        </p:spPr>
      </p:pic>
      <p:pic>
        <p:nvPicPr>
          <p:cNvPr id="45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2800" y="1676400"/>
            <a:ext cx="382554" cy="914400"/>
          </a:xfrm>
          <a:prstGeom prst="rect">
            <a:avLst/>
          </a:prstGeom>
          <a:noFill/>
        </p:spPr>
      </p:pic>
      <p:pic>
        <p:nvPicPr>
          <p:cNvPr id="46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8200" y="1752600"/>
            <a:ext cx="382554" cy="914400"/>
          </a:xfrm>
          <a:prstGeom prst="rect">
            <a:avLst/>
          </a:prstGeom>
          <a:noFill/>
        </p:spPr>
      </p:pic>
      <p:pic>
        <p:nvPicPr>
          <p:cNvPr id="47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48600" y="1524000"/>
            <a:ext cx="382554" cy="914400"/>
          </a:xfrm>
          <a:prstGeom prst="rect">
            <a:avLst/>
          </a:prstGeom>
          <a:noFill/>
        </p:spPr>
      </p:pic>
      <p:pic>
        <p:nvPicPr>
          <p:cNvPr id="48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990600"/>
            <a:ext cx="382554" cy="914400"/>
          </a:xfrm>
          <a:prstGeom prst="rect">
            <a:avLst/>
          </a:prstGeom>
          <a:noFill/>
        </p:spPr>
      </p:pic>
      <p:pic>
        <p:nvPicPr>
          <p:cNvPr id="49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85246" y="1447800"/>
            <a:ext cx="382554" cy="914400"/>
          </a:xfrm>
          <a:prstGeom prst="rect">
            <a:avLst/>
          </a:prstGeom>
          <a:noFill/>
        </p:spPr>
      </p:pic>
      <p:pic>
        <p:nvPicPr>
          <p:cNvPr id="50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61446" y="1066800"/>
            <a:ext cx="382554" cy="914400"/>
          </a:xfrm>
          <a:prstGeom prst="rect">
            <a:avLst/>
          </a:prstGeom>
          <a:noFill/>
        </p:spPr>
      </p:pic>
      <p:sp>
        <p:nvSpPr>
          <p:cNvPr id="51" name="TextBox 50"/>
          <p:cNvSpPr txBox="1"/>
          <p:nvPr/>
        </p:nvSpPr>
        <p:spPr>
          <a:xfrm>
            <a:off x="7696200" y="2590800"/>
            <a:ext cx="11015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smtClean="0">
                <a:solidFill>
                  <a:schemeClr val="bg1"/>
                </a:solidFill>
              </a:rPr>
              <a:t>Nation</a:t>
            </a:r>
          </a:p>
          <a:p>
            <a:pPr algn="ctr"/>
            <a:r>
              <a:rPr lang="en-GB" sz="2000" dirty="0" smtClean="0">
                <a:solidFill>
                  <a:schemeClr val="bg1"/>
                </a:solidFill>
              </a:rPr>
              <a:t>12 </a:t>
            </a:r>
            <a:r>
              <a:rPr lang="en-GB" sz="2000" dirty="0" smtClean="0">
                <a:solidFill>
                  <a:schemeClr val="bg1"/>
                </a:solidFill>
              </a:rPr>
              <a:t>tribes</a:t>
            </a:r>
          </a:p>
          <a:p>
            <a:pPr algn="ctr"/>
            <a:endParaRPr lang="en-GB" sz="2000" dirty="0">
              <a:solidFill>
                <a:schemeClr val="bg1"/>
              </a:solidFill>
            </a:endParaRPr>
          </a:p>
        </p:txBody>
      </p:sp>
      <p:cxnSp>
        <p:nvCxnSpPr>
          <p:cNvPr id="52" name="Straight Arrow Connector 51"/>
          <p:cNvCxnSpPr/>
          <p:nvPr/>
        </p:nvCxnSpPr>
        <p:spPr>
          <a:xfrm>
            <a:off x="6629400" y="1905000"/>
            <a:ext cx="457200" cy="0"/>
          </a:xfrm>
          <a:prstGeom prst="straightConnector1">
            <a:avLst/>
          </a:prstGeom>
          <a:ln w="444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28600" y="2667000"/>
            <a:ext cx="301544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Substitution – sacrifice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4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Law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never saved</a:t>
            </a:r>
            <a:endParaRPr kumimoji="0" lang="en-GB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943600" y="4191000"/>
            <a:ext cx="2771371" cy="2049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53" name="Straight Arrow Connector 52"/>
          <p:cNvCxnSpPr/>
          <p:nvPr/>
        </p:nvCxnSpPr>
        <p:spPr>
          <a:xfrm flipH="1">
            <a:off x="7696200" y="3352800"/>
            <a:ext cx="533400" cy="762000"/>
          </a:xfrm>
          <a:prstGeom prst="straightConnector1">
            <a:avLst/>
          </a:prstGeom>
          <a:ln w="444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90" name="Picture 6" descr="http://cliparts.co/cliparts/Lid/oA9/LidoA9gdT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4495800"/>
            <a:ext cx="2440339" cy="2066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2800" y="4038600"/>
            <a:ext cx="2143191" cy="1595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56" name="Straight Arrow Connector 55"/>
          <p:cNvCxnSpPr/>
          <p:nvPr/>
        </p:nvCxnSpPr>
        <p:spPr>
          <a:xfrm flipH="1">
            <a:off x="2743200" y="5715000"/>
            <a:ext cx="3124200" cy="381000"/>
          </a:xfrm>
          <a:prstGeom prst="straightConnector1">
            <a:avLst/>
          </a:prstGeom>
          <a:ln w="444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flipH="1" flipV="1">
            <a:off x="5486400" y="4419600"/>
            <a:ext cx="457200" cy="533400"/>
          </a:xfrm>
          <a:prstGeom prst="straightConnector1">
            <a:avLst/>
          </a:prstGeom>
          <a:ln w="444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H="1">
            <a:off x="2743200" y="4419600"/>
            <a:ext cx="533400" cy="533400"/>
          </a:xfrm>
          <a:prstGeom prst="straightConnector1">
            <a:avLst/>
          </a:prstGeom>
          <a:ln w="444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28575" y="3324225"/>
            <a:ext cx="7696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Numbers 13:1-2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The Lord said to Moses, “Send some men to explore the land of Canaan, which I am giving to the Israelites.”</a:t>
            </a:r>
            <a:endParaRPr kumimoji="0" lang="en-GB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886200" y="5486400"/>
            <a:ext cx="1052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</a:rPr>
              <a:t>40 years</a:t>
            </a:r>
            <a:endParaRPr lang="en-GB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6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2" grpId="0"/>
      <p:bldP spid="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/>
          <p:nvPr/>
        </p:nvGrpSpPr>
        <p:grpSpPr>
          <a:xfrm>
            <a:off x="333375" y="133350"/>
            <a:ext cx="2419350" cy="369525"/>
            <a:chOff x="152400" y="152400"/>
            <a:chExt cx="2419350" cy="369525"/>
          </a:xfrm>
        </p:grpSpPr>
        <p:sp>
          <p:nvSpPr>
            <p:cNvPr id="5" name="TextBox 4"/>
            <p:cNvSpPr txBox="1"/>
            <p:nvPr/>
          </p:nvSpPr>
          <p:spPr>
            <a:xfrm>
              <a:off x="152400" y="152400"/>
              <a:ext cx="838200" cy="36000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46050" h="184150"/>
            </a:sp3d>
          </p:spPr>
          <p:txBody>
            <a:bodyPr wrap="none" rtlCol="0">
              <a:prstTxWarp prst="textPlain">
                <a:avLst/>
              </a:prstTxWarp>
              <a:spAutoFit/>
              <a:sp3d/>
            </a:bodyPr>
            <a:lstStyle/>
            <a:p>
              <a:r>
                <a:rPr lang="en-GB" sz="130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 Black" pitchFamily="34" charset="0"/>
                  <a:ea typeface="Segoe UI Black" pitchFamily="34" charset="0"/>
                  <a:cs typeface="Segoe UI Black" pitchFamily="34" charset="0"/>
                </a:rPr>
                <a:t>Walk</a:t>
              </a:r>
              <a:endParaRPr lang="en-GB" sz="13000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733550" y="161925"/>
              <a:ext cx="838200" cy="360000"/>
            </a:xfrm>
            <a:prstGeom prst="rect">
              <a:avLst/>
            </a:prstGeom>
            <a:noFill/>
          </p:spPr>
          <p:txBody>
            <a:bodyPr wrap="non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/>
            </a:bodyPr>
            <a:lstStyle/>
            <a:p>
              <a:r>
                <a:rPr lang="en-GB" sz="130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 Black" pitchFamily="34" charset="0"/>
                  <a:ea typeface="Segoe UI Black" pitchFamily="34" charset="0"/>
                  <a:cs typeface="Segoe UI Black" pitchFamily="34" charset="0"/>
                </a:rPr>
                <a:t>Bible</a:t>
              </a:r>
              <a:endParaRPr lang="en-GB" sz="13000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47750" y="171450"/>
              <a:ext cx="657225" cy="297597"/>
            </a:xfrm>
            <a:prstGeom prst="rect">
              <a:avLst/>
            </a:prstGeom>
            <a:noFill/>
          </p:spPr>
          <p:txBody>
            <a:bodyPr wrap="non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/>
            </a:bodyPr>
            <a:lstStyle/>
            <a:p>
              <a:pPr algn="ctr"/>
              <a:r>
                <a:rPr lang="en-GB" sz="9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 Black" pitchFamily="34" charset="0"/>
                  <a:ea typeface="Segoe UI Black" pitchFamily="34" charset="0"/>
                  <a:cs typeface="Segoe UI Black" pitchFamily="34" charset="0"/>
                </a:rPr>
                <a:t>through </a:t>
              </a:r>
            </a:p>
            <a:p>
              <a:pPr algn="ctr"/>
              <a:r>
                <a:rPr lang="en-GB" sz="9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 Black" pitchFamily="34" charset="0"/>
                  <a:ea typeface="Segoe UI Black" pitchFamily="34" charset="0"/>
                  <a:cs typeface="Segoe UI Black" pitchFamily="34" charset="0"/>
                </a:rPr>
                <a:t>the </a:t>
              </a:r>
              <a:endParaRPr lang="en-GB" sz="900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itchFamily="34" charset="0"/>
                <a:ea typeface="Segoe UI Black" pitchFamily="34" charset="0"/>
                <a:cs typeface="Segoe UI Black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343400" y="0"/>
            <a:ext cx="47019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3200" dirty="0" smtClean="0">
                <a:solidFill>
                  <a:schemeClr val="bg2">
                    <a:lumMod val="90000"/>
                  </a:schemeClr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#2 Making of a Nation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381000" y="609600"/>
            <a:ext cx="8458200" cy="0"/>
          </a:xfrm>
          <a:prstGeom prst="line">
            <a:avLst/>
          </a:prstGeom>
          <a:ln w="2540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95925" y="1314450"/>
            <a:ext cx="382554" cy="9144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238625" y="2228850"/>
            <a:ext cx="11396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</a:rPr>
              <a:t>Abraham</a:t>
            </a:r>
            <a:endParaRPr lang="en-GB" sz="2000" dirty="0">
              <a:solidFill>
                <a:schemeClr val="bg1"/>
              </a:solidFill>
            </a:endParaRPr>
          </a:p>
        </p:txBody>
      </p:sp>
      <p:pic>
        <p:nvPicPr>
          <p:cNvPr id="13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295400"/>
            <a:ext cx="382554" cy="914400"/>
          </a:xfrm>
          <a:prstGeom prst="rect">
            <a:avLst/>
          </a:prstGeom>
          <a:noFill/>
        </p:spPr>
      </p:pic>
      <p:sp>
        <p:nvSpPr>
          <p:cNvPr id="18" name="Cloud 17"/>
          <p:cNvSpPr/>
          <p:nvPr/>
        </p:nvSpPr>
        <p:spPr>
          <a:xfrm>
            <a:off x="609600" y="1066800"/>
            <a:ext cx="1828800" cy="1219200"/>
          </a:xfrm>
          <a:prstGeom prst="cloud">
            <a:avLst/>
          </a:prstGeom>
          <a:solidFill>
            <a:srgbClr val="FFFF00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God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 rot="21341973">
            <a:off x="2943225" y="1714500"/>
            <a:ext cx="8851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</a:rPr>
              <a:t>Land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14650" y="1304925"/>
            <a:ext cx="11655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</a:rPr>
              <a:t>Nation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2524125" y="1247775"/>
            <a:ext cx="2047875" cy="123825"/>
          </a:xfrm>
          <a:prstGeom prst="straightConnector1">
            <a:avLst/>
          </a:prstGeom>
          <a:ln w="444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2514600" y="1752600"/>
            <a:ext cx="1981200" cy="0"/>
          </a:xfrm>
          <a:prstGeom prst="straightConnector1">
            <a:avLst/>
          </a:prstGeom>
          <a:ln w="444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2362200" y="2057400"/>
            <a:ext cx="2286000" cy="152400"/>
          </a:xfrm>
          <a:prstGeom prst="straightConnector1">
            <a:avLst/>
          </a:prstGeom>
          <a:ln w="444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 rot="208822">
            <a:off x="2933699" y="885825"/>
            <a:ext cx="13612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</a:rPr>
              <a:t>Blessing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353050" y="2228850"/>
            <a:ext cx="7056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</a:rPr>
              <a:t>Isaac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048375" y="2228850"/>
            <a:ext cx="7660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</a:rPr>
              <a:t>Jacob</a:t>
            </a:r>
            <a:endParaRPr lang="en-GB" sz="2000" dirty="0">
              <a:solidFill>
                <a:schemeClr val="bg1"/>
              </a:solidFill>
            </a:endParaRPr>
          </a:p>
        </p:txBody>
      </p:sp>
      <p:pic>
        <p:nvPicPr>
          <p:cNvPr id="32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00775" y="1295400"/>
            <a:ext cx="382554" cy="914400"/>
          </a:xfrm>
          <a:prstGeom prst="rect">
            <a:avLst/>
          </a:prstGeom>
          <a:noFill/>
        </p:spPr>
      </p:pic>
      <p:cxnSp>
        <p:nvCxnSpPr>
          <p:cNvPr id="33" name="Straight Arrow Connector 32"/>
          <p:cNvCxnSpPr/>
          <p:nvPr/>
        </p:nvCxnSpPr>
        <p:spPr>
          <a:xfrm>
            <a:off x="5086350" y="1905000"/>
            <a:ext cx="381000" cy="1"/>
          </a:xfrm>
          <a:prstGeom prst="straightConnector1">
            <a:avLst/>
          </a:prstGeom>
          <a:ln w="444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5886450" y="1924050"/>
            <a:ext cx="381000" cy="1"/>
          </a:xfrm>
          <a:prstGeom prst="straightConnector1">
            <a:avLst/>
          </a:prstGeom>
          <a:ln w="444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5200" y="990600"/>
            <a:ext cx="382554" cy="914400"/>
          </a:xfrm>
          <a:prstGeom prst="rect">
            <a:avLst/>
          </a:prstGeom>
          <a:noFill/>
        </p:spPr>
      </p:pic>
      <p:pic>
        <p:nvPicPr>
          <p:cNvPr id="40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1066800"/>
            <a:ext cx="382554" cy="914400"/>
          </a:xfrm>
          <a:prstGeom prst="rect">
            <a:avLst/>
          </a:prstGeom>
          <a:noFill/>
        </p:spPr>
      </p:pic>
      <p:pic>
        <p:nvPicPr>
          <p:cNvPr id="41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1752600"/>
            <a:ext cx="382554" cy="914400"/>
          </a:xfrm>
          <a:prstGeom prst="rect">
            <a:avLst/>
          </a:prstGeom>
          <a:noFill/>
        </p:spPr>
      </p:pic>
      <p:pic>
        <p:nvPicPr>
          <p:cNvPr id="42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48600" y="990600"/>
            <a:ext cx="382554" cy="914400"/>
          </a:xfrm>
          <a:prstGeom prst="rect">
            <a:avLst/>
          </a:prstGeom>
          <a:noFill/>
        </p:spPr>
      </p:pic>
      <p:pic>
        <p:nvPicPr>
          <p:cNvPr id="43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7200" y="1371600"/>
            <a:ext cx="382554" cy="914400"/>
          </a:xfrm>
          <a:prstGeom prst="rect">
            <a:avLst/>
          </a:prstGeom>
          <a:noFill/>
        </p:spPr>
      </p:pic>
      <p:pic>
        <p:nvPicPr>
          <p:cNvPr id="44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3400" y="1066800"/>
            <a:ext cx="382554" cy="914400"/>
          </a:xfrm>
          <a:prstGeom prst="rect">
            <a:avLst/>
          </a:prstGeom>
          <a:noFill/>
        </p:spPr>
      </p:pic>
      <p:pic>
        <p:nvPicPr>
          <p:cNvPr id="45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2800" y="1676400"/>
            <a:ext cx="382554" cy="914400"/>
          </a:xfrm>
          <a:prstGeom prst="rect">
            <a:avLst/>
          </a:prstGeom>
          <a:noFill/>
        </p:spPr>
      </p:pic>
      <p:pic>
        <p:nvPicPr>
          <p:cNvPr id="46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8200" y="1752600"/>
            <a:ext cx="382554" cy="914400"/>
          </a:xfrm>
          <a:prstGeom prst="rect">
            <a:avLst/>
          </a:prstGeom>
          <a:noFill/>
        </p:spPr>
      </p:pic>
      <p:pic>
        <p:nvPicPr>
          <p:cNvPr id="47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48600" y="1524000"/>
            <a:ext cx="382554" cy="914400"/>
          </a:xfrm>
          <a:prstGeom prst="rect">
            <a:avLst/>
          </a:prstGeom>
          <a:noFill/>
        </p:spPr>
      </p:pic>
      <p:pic>
        <p:nvPicPr>
          <p:cNvPr id="48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990600"/>
            <a:ext cx="382554" cy="914400"/>
          </a:xfrm>
          <a:prstGeom prst="rect">
            <a:avLst/>
          </a:prstGeom>
          <a:noFill/>
        </p:spPr>
      </p:pic>
      <p:pic>
        <p:nvPicPr>
          <p:cNvPr id="49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85246" y="1447800"/>
            <a:ext cx="382554" cy="914400"/>
          </a:xfrm>
          <a:prstGeom prst="rect">
            <a:avLst/>
          </a:prstGeom>
          <a:noFill/>
        </p:spPr>
      </p:pic>
      <p:pic>
        <p:nvPicPr>
          <p:cNvPr id="50" name="Picture 4" descr="C:\ParkChurchDropbox\Dropbox\Jon\Licensed images\People - silhouette - man - 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61446" y="1066800"/>
            <a:ext cx="382554" cy="914400"/>
          </a:xfrm>
          <a:prstGeom prst="rect">
            <a:avLst/>
          </a:prstGeom>
          <a:noFill/>
        </p:spPr>
      </p:pic>
      <p:sp>
        <p:nvSpPr>
          <p:cNvPr id="51" name="TextBox 50"/>
          <p:cNvSpPr txBox="1"/>
          <p:nvPr/>
        </p:nvSpPr>
        <p:spPr>
          <a:xfrm>
            <a:off x="7696200" y="2590800"/>
            <a:ext cx="11015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smtClean="0">
                <a:solidFill>
                  <a:schemeClr val="bg1"/>
                </a:solidFill>
              </a:rPr>
              <a:t>Nation</a:t>
            </a:r>
          </a:p>
          <a:p>
            <a:pPr algn="ctr"/>
            <a:r>
              <a:rPr lang="en-GB" sz="2000" dirty="0" smtClean="0">
                <a:solidFill>
                  <a:schemeClr val="bg1"/>
                </a:solidFill>
              </a:rPr>
              <a:t>12 </a:t>
            </a:r>
            <a:r>
              <a:rPr lang="en-GB" sz="2000" dirty="0" smtClean="0">
                <a:solidFill>
                  <a:schemeClr val="bg1"/>
                </a:solidFill>
              </a:rPr>
              <a:t>tribes</a:t>
            </a:r>
          </a:p>
          <a:p>
            <a:pPr algn="ctr"/>
            <a:endParaRPr lang="en-GB" sz="2000" dirty="0">
              <a:solidFill>
                <a:schemeClr val="bg1"/>
              </a:solidFill>
            </a:endParaRPr>
          </a:p>
        </p:txBody>
      </p:sp>
      <p:cxnSp>
        <p:nvCxnSpPr>
          <p:cNvPr id="52" name="Straight Arrow Connector 51"/>
          <p:cNvCxnSpPr/>
          <p:nvPr/>
        </p:nvCxnSpPr>
        <p:spPr>
          <a:xfrm>
            <a:off x="6629400" y="1905000"/>
            <a:ext cx="457200" cy="0"/>
          </a:xfrm>
          <a:prstGeom prst="straightConnector1">
            <a:avLst/>
          </a:prstGeom>
          <a:ln w="444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943600" y="4191000"/>
            <a:ext cx="2771371" cy="2049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53" name="Straight Arrow Connector 52"/>
          <p:cNvCxnSpPr/>
          <p:nvPr/>
        </p:nvCxnSpPr>
        <p:spPr>
          <a:xfrm flipH="1">
            <a:off x="7696200" y="3352800"/>
            <a:ext cx="533400" cy="762000"/>
          </a:xfrm>
          <a:prstGeom prst="straightConnector1">
            <a:avLst/>
          </a:prstGeom>
          <a:ln w="444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90" name="Picture 6" descr="http://cliparts.co/cliparts/Lid/oA9/LidoA9gdT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4495800"/>
            <a:ext cx="2440339" cy="2066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2800" y="4038600"/>
            <a:ext cx="2143191" cy="1595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59" name="Straight Arrow Connector 58"/>
          <p:cNvCxnSpPr/>
          <p:nvPr/>
        </p:nvCxnSpPr>
        <p:spPr>
          <a:xfrm flipH="1" flipV="1">
            <a:off x="5486400" y="4419600"/>
            <a:ext cx="457200" cy="533400"/>
          </a:xfrm>
          <a:prstGeom prst="straightConnector1">
            <a:avLst/>
          </a:prstGeom>
          <a:ln w="444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H="1">
            <a:off x="2743200" y="4419600"/>
            <a:ext cx="533400" cy="533400"/>
          </a:xfrm>
          <a:prstGeom prst="straightConnector1">
            <a:avLst/>
          </a:prstGeom>
          <a:ln w="444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3886200" y="5486400"/>
            <a:ext cx="1052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</a:rPr>
              <a:t>40 years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457200" y="3505200"/>
            <a:ext cx="8284768" cy="58477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GB" sz="3200" b="1" dirty="0" smtClean="0">
                <a:solidFill>
                  <a:srgbClr val="FFFF00"/>
                </a:solidFill>
              </a:rPr>
              <a:t>Joshua 24:15 </a:t>
            </a:r>
            <a:r>
              <a:rPr lang="en-GB" sz="3200" dirty="0" smtClean="0">
                <a:solidFill>
                  <a:srgbClr val="FFFF00"/>
                </a:solidFill>
              </a:rPr>
              <a:t>Choose </a:t>
            </a:r>
            <a:r>
              <a:rPr lang="en-GB" sz="3200" dirty="0" smtClean="0">
                <a:solidFill>
                  <a:srgbClr val="FFFF00"/>
                </a:solidFill>
              </a:rPr>
              <a:t>this day who you will serve</a:t>
            </a:r>
            <a:endParaRPr lang="en-GB" sz="3200" dirty="0">
              <a:solidFill>
                <a:srgbClr val="FFFF00"/>
              </a:solidFill>
            </a:endParaRPr>
          </a:p>
        </p:txBody>
      </p:sp>
      <p:sp>
        <p:nvSpPr>
          <p:cNvPr id="57" name="Rectangle 1"/>
          <p:cNvSpPr>
            <a:spLocks noChangeArrowheads="1"/>
          </p:cNvSpPr>
          <p:nvPr/>
        </p:nvSpPr>
        <p:spPr bwMode="auto">
          <a:xfrm>
            <a:off x="228600" y="2667000"/>
            <a:ext cx="301544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Substitution – sacrifice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4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Law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never saved</a:t>
            </a:r>
            <a:endParaRPr kumimoji="0" lang="en-GB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1712</TotalTime>
  <Words>355</Words>
  <Application>Microsoft Office PowerPoint</Application>
  <PresentationFormat>On-screen Show (4:3)</PresentationFormat>
  <Paragraphs>90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Jon Mason</dc:creator>
  <cp:lastModifiedBy>Jon Mason</cp:lastModifiedBy>
  <cp:revision>20</cp:revision>
  <dcterms:created xsi:type="dcterms:W3CDTF">2006-08-16T00:00:00Z</dcterms:created>
  <dcterms:modified xsi:type="dcterms:W3CDTF">2016-06-12T07:38:59Z</dcterms:modified>
</cp:coreProperties>
</file>