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0601"/>
    <a:srgbClr val="2D0801"/>
    <a:srgbClr val="64120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CF679-2B25-4EBE-80E6-B6FA68938413}" type="datetimeFigureOut">
              <a:rPr lang="en-GB" smtClean="0"/>
              <a:pPr/>
              <a:t>01/05/2016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87C853-F208-4B0C-92ED-7C9A5C5128C6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.uk/url?sa=i&amp;rct=j&amp;q=&amp;esrc=s&amp;source=images&amp;cd=&amp;cad=rja&amp;uact=8&amp;ved=0ahUKEwiY3rSH8_HLAhUDuhoKHQdwA90QjRwIBw&amp;url=http://www.paulchappell.com/2014/02/17/the-futile-search-for-the-perfect-church/&amp;psig=AFQjCNFvBMfkZE5srsBWIhcbeiHA2yp6tg&amp;ust=1459752977726497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0" y="-1524000"/>
            <a:ext cx="9144000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9600" dirty="0" smtClean="0">
                <a:solidFill>
                  <a:srgbClr val="641202"/>
                </a:solidFill>
                <a:latin typeface="AR DARLING" pitchFamily="2" charset="0"/>
              </a:rPr>
              <a:t>7</a:t>
            </a:r>
            <a:endParaRPr lang="en-GB" sz="49600" dirty="0">
              <a:solidFill>
                <a:srgbClr val="641202"/>
              </a:solidFill>
              <a:latin typeface="AR DARLING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6800" y="1676400"/>
            <a:ext cx="7200000" cy="10800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GB" sz="11500" dirty="0" smtClean="0">
                <a:solidFill>
                  <a:srgbClr val="2106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DARLING" pitchFamily="2" charset="0"/>
              </a:rPr>
              <a:t>SEVEN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0" y="3962400"/>
            <a:ext cx="7200000" cy="573107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GB" sz="8000" dirty="0" smtClean="0">
                <a:solidFill>
                  <a:srgbClr val="2106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DARLING" pitchFamily="2" charset="0"/>
              </a:rPr>
              <a:t>revelation 2-3</a:t>
            </a:r>
            <a:endParaRPr lang="en-GB" sz="8000" dirty="0">
              <a:solidFill>
                <a:srgbClr val="21060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DARLING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3000" y="2819400"/>
            <a:ext cx="7200000" cy="10800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GB" sz="11500" dirty="0" smtClean="0">
                <a:solidFill>
                  <a:srgbClr val="2106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DARLING" pitchFamily="2" charset="0"/>
              </a:rPr>
              <a:t>LETTERS</a:t>
            </a:r>
            <a:endParaRPr lang="en-GB" sz="11500" dirty="0">
              <a:solidFill>
                <a:srgbClr val="21060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DARLING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16200000">
            <a:off x="-1910834" y="2977634"/>
            <a:ext cx="4419600" cy="140732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GB" dirty="0" smtClean="0">
                <a:solidFill>
                  <a:srgbClr val="641202"/>
                </a:solidFill>
                <a:latin typeface="AR DARLING" pitchFamily="2" charset="0"/>
              </a:rPr>
              <a:t>_</a:t>
            </a:r>
            <a:endParaRPr lang="en-GB" dirty="0">
              <a:solidFill>
                <a:srgbClr val="641202"/>
              </a:solidFill>
              <a:latin typeface="AR DARLING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95400" y="5791200"/>
            <a:ext cx="6553200" cy="1051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GB" sz="4400" dirty="0" smtClean="0">
                <a:solidFill>
                  <a:srgbClr val="2D08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#4 The Church that Tolerated False Teaching</a:t>
            </a:r>
            <a:endParaRPr lang="en-GB" sz="8000" dirty="0">
              <a:solidFill>
                <a:srgbClr val="2D080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16200000">
            <a:off x="6623566" y="2977634"/>
            <a:ext cx="4419600" cy="140732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GB" dirty="0" smtClean="0">
                <a:solidFill>
                  <a:srgbClr val="641202"/>
                </a:solidFill>
                <a:latin typeface="AR DARLING" pitchFamily="2" charset="0"/>
              </a:rPr>
              <a:t>_</a:t>
            </a:r>
            <a:endParaRPr lang="en-GB" dirty="0">
              <a:solidFill>
                <a:srgbClr val="641202"/>
              </a:solidFill>
              <a:latin typeface="AR DARLING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86584" y="160233"/>
            <a:ext cx="1143000" cy="9144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GB" sz="9600" dirty="0" smtClean="0">
                <a:solidFill>
                  <a:srgbClr val="641202"/>
                </a:solidFill>
                <a:latin typeface="AR DARLING" pitchFamily="2" charset="0"/>
              </a:rPr>
              <a:t>7</a:t>
            </a:r>
            <a:endParaRPr lang="en-GB" sz="9600" dirty="0">
              <a:solidFill>
                <a:srgbClr val="641202"/>
              </a:solidFill>
              <a:latin typeface="AR DARLING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2384" y="172002"/>
            <a:ext cx="3581400" cy="44543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lnSpc>
                <a:spcPct val="70000"/>
              </a:lnSpc>
            </a:pPr>
            <a:r>
              <a:rPr lang="en-GB" sz="5400" dirty="0" smtClean="0">
                <a:solidFill>
                  <a:srgbClr val="2106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DARLING" pitchFamily="2" charset="0"/>
              </a:rPr>
              <a:t>SEVEN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2384" y="617433"/>
            <a:ext cx="3581400" cy="4572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lnSpc>
                <a:spcPct val="70000"/>
              </a:lnSpc>
            </a:pPr>
            <a:r>
              <a:rPr lang="en-GB" sz="5400" dirty="0" smtClean="0">
                <a:solidFill>
                  <a:srgbClr val="2106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DARLING" pitchFamily="2" charset="0"/>
              </a:rPr>
              <a:t>LETTERS</a:t>
            </a:r>
            <a:endParaRPr lang="en-GB" sz="6600" dirty="0">
              <a:solidFill>
                <a:srgbClr val="21060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DARLING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2400" y="1219200"/>
            <a:ext cx="8839200" cy="76200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GB" dirty="0" smtClean="0">
                <a:solidFill>
                  <a:srgbClr val="641202"/>
                </a:solidFill>
                <a:latin typeface="AR DARLING" pitchFamily="2" charset="0"/>
              </a:rPr>
              <a:t>_</a:t>
            </a:r>
            <a:endParaRPr lang="en-GB" dirty="0">
              <a:solidFill>
                <a:srgbClr val="641202"/>
              </a:solidFill>
              <a:latin typeface="AR DARLING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24400" y="152400"/>
            <a:ext cx="4343400" cy="99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en-GB" sz="2800" dirty="0" smtClean="0">
                <a:solidFill>
                  <a:srgbClr val="2D08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#4 The Church that Tolerated False Teaching</a:t>
            </a:r>
          </a:p>
          <a:p>
            <a:pPr algn="r">
              <a:lnSpc>
                <a:spcPct val="70000"/>
              </a:lnSpc>
            </a:pPr>
            <a:r>
              <a:rPr lang="en-GB" sz="2800" dirty="0" smtClean="0">
                <a:solidFill>
                  <a:srgbClr val="2D08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Revelation 2:18-29</a:t>
            </a:r>
            <a:endParaRPr lang="en-GB" sz="5400" dirty="0">
              <a:solidFill>
                <a:srgbClr val="2D080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itchFamily="34" charset="0"/>
            </a:endParaRPr>
          </a:p>
        </p:txBody>
      </p:sp>
      <p:pic>
        <p:nvPicPr>
          <p:cNvPr id="8" name="Picture 2" descr="http://www.paulchappell.com/wp-content/uploads/The-Futile-Search-for-the-Perfect-Church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47800" y="1676400"/>
            <a:ext cx="6230656" cy="28194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04800" y="4724400"/>
            <a:ext cx="86868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2800" dirty="0" smtClean="0">
                <a:solidFill>
                  <a:schemeClr val="tx2"/>
                </a:solidFill>
              </a:rPr>
              <a:t> I know </a:t>
            </a:r>
            <a:r>
              <a:rPr lang="en-GB" sz="2000" dirty="0" smtClean="0">
                <a:solidFill>
                  <a:schemeClr val="tx2"/>
                </a:solidFill>
              </a:rPr>
              <a:t>(v19) </a:t>
            </a:r>
            <a:r>
              <a:rPr lang="en-GB" sz="2800" dirty="0" smtClean="0"/>
              <a:t>nothing is hidden from Jesus </a:t>
            </a:r>
            <a:r>
              <a:rPr lang="en-GB" sz="2000" dirty="0" smtClean="0"/>
              <a:t>Hebrews 4:13</a:t>
            </a:r>
          </a:p>
          <a:p>
            <a:pPr>
              <a:buFont typeface="Arial" pitchFamily="34" charset="0"/>
              <a:buChar char="•"/>
            </a:pPr>
            <a:endParaRPr lang="en-GB" sz="500" dirty="0" smtClean="0"/>
          </a:p>
          <a:p>
            <a:pPr>
              <a:buFont typeface="Arial" pitchFamily="34" charset="0"/>
              <a:buChar char="•"/>
            </a:pPr>
            <a:r>
              <a:rPr lang="en-GB" sz="2800" dirty="0" smtClean="0"/>
              <a:t> 5 great things about this church </a:t>
            </a:r>
            <a:r>
              <a:rPr lang="en-GB" sz="2000" dirty="0" smtClean="0"/>
              <a:t>(v19)...</a:t>
            </a:r>
            <a:endParaRPr lang="en-GB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1752600" y="5715000"/>
            <a:ext cx="8592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Love</a:t>
            </a:r>
            <a:endParaRPr lang="en-GB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2667000" y="6172200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Faith</a:t>
            </a:r>
            <a:endParaRPr lang="en-GB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3581400" y="5715000"/>
            <a:ext cx="12299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Service</a:t>
            </a:r>
            <a:endParaRPr lang="en-GB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4876800" y="6172200"/>
            <a:ext cx="2131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Perseverance</a:t>
            </a:r>
            <a:endParaRPr lang="en-GB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5943600" y="5715000"/>
            <a:ext cx="27504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More than at first</a:t>
            </a:r>
            <a:endParaRPr lang="en-GB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1447800" y="2133600"/>
            <a:ext cx="624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DODGY TEACHER </a:t>
            </a:r>
            <a:r>
              <a:rPr lang="en-GB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(v20)</a:t>
            </a:r>
            <a:endParaRPr lang="en-GB" sz="4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86584" y="160233"/>
            <a:ext cx="1143000" cy="9144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GB" sz="9600" dirty="0" smtClean="0">
                <a:solidFill>
                  <a:srgbClr val="641202"/>
                </a:solidFill>
                <a:latin typeface="AR DARLING" pitchFamily="2" charset="0"/>
              </a:rPr>
              <a:t>7</a:t>
            </a:r>
            <a:endParaRPr lang="en-GB" sz="9600" dirty="0">
              <a:solidFill>
                <a:srgbClr val="641202"/>
              </a:solidFill>
              <a:latin typeface="AR DARLING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2384" y="172002"/>
            <a:ext cx="3581400" cy="44543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lnSpc>
                <a:spcPct val="70000"/>
              </a:lnSpc>
            </a:pPr>
            <a:r>
              <a:rPr lang="en-GB" sz="5400" dirty="0" smtClean="0">
                <a:solidFill>
                  <a:srgbClr val="2106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DARLING" pitchFamily="2" charset="0"/>
              </a:rPr>
              <a:t>SEVEN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2384" y="617433"/>
            <a:ext cx="3581400" cy="4572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lnSpc>
                <a:spcPct val="70000"/>
              </a:lnSpc>
            </a:pPr>
            <a:r>
              <a:rPr lang="en-GB" sz="5400" dirty="0" smtClean="0">
                <a:solidFill>
                  <a:srgbClr val="2106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DARLING" pitchFamily="2" charset="0"/>
              </a:rPr>
              <a:t>LETTERS</a:t>
            </a:r>
            <a:endParaRPr lang="en-GB" sz="6600" dirty="0">
              <a:solidFill>
                <a:srgbClr val="21060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DARLING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2400" y="1219200"/>
            <a:ext cx="8839200" cy="76200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GB" dirty="0" smtClean="0">
                <a:solidFill>
                  <a:srgbClr val="641202"/>
                </a:solidFill>
                <a:latin typeface="AR DARLING" pitchFamily="2" charset="0"/>
              </a:rPr>
              <a:t>_</a:t>
            </a:r>
            <a:endParaRPr lang="en-GB" dirty="0">
              <a:solidFill>
                <a:srgbClr val="641202"/>
              </a:solidFill>
              <a:latin typeface="AR DARLING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24400" y="152400"/>
            <a:ext cx="4343400" cy="99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en-GB" sz="2800" dirty="0" smtClean="0">
                <a:solidFill>
                  <a:srgbClr val="2D08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#4 The Church that Tolerated False Teaching</a:t>
            </a:r>
          </a:p>
          <a:p>
            <a:pPr algn="r">
              <a:lnSpc>
                <a:spcPct val="70000"/>
              </a:lnSpc>
            </a:pPr>
            <a:r>
              <a:rPr lang="en-GB" sz="2800" dirty="0" smtClean="0">
                <a:solidFill>
                  <a:srgbClr val="2D08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Revelation 2:18-29</a:t>
            </a:r>
            <a:endParaRPr lang="en-GB" sz="5400" dirty="0">
              <a:solidFill>
                <a:srgbClr val="2D080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2800" y="1905000"/>
            <a:ext cx="5638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2800" dirty="0" smtClean="0"/>
              <a:t> </a:t>
            </a:r>
            <a:r>
              <a:rPr lang="en-GB" sz="2800" dirty="0" smtClean="0"/>
              <a:t>Elijah’s arch-enemy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 smtClean="0"/>
              <a:t> Married to Ahab </a:t>
            </a:r>
            <a:r>
              <a:rPr lang="en-GB" sz="2000" dirty="0" smtClean="0"/>
              <a:t>(one of the worst men!)</a:t>
            </a:r>
            <a:endParaRPr lang="en-GB" sz="2800" dirty="0" smtClean="0"/>
          </a:p>
          <a:p>
            <a:pPr>
              <a:buFont typeface="Arial" pitchFamily="34" charset="0"/>
              <a:buChar char="•"/>
            </a:pPr>
            <a:r>
              <a:rPr lang="en-GB" sz="2800" dirty="0" smtClean="0"/>
              <a:t> Witchcraft – Baal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 smtClean="0"/>
              <a:t> Supported prophets of Baal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 smtClean="0"/>
              <a:t> Murderer</a:t>
            </a: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828800"/>
            <a:ext cx="2686050" cy="268605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0" name="Rectangle 19"/>
          <p:cNvSpPr/>
          <p:nvPr/>
        </p:nvSpPr>
        <p:spPr>
          <a:xfrm>
            <a:off x="533401" y="4648200"/>
            <a:ext cx="2743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i="1" dirty="0" smtClean="0"/>
              <a:t>Jezebel: nastiest woman in the Bible?</a:t>
            </a:r>
            <a:endParaRPr lang="en-GB" sz="2400" i="1" dirty="0"/>
          </a:p>
        </p:txBody>
      </p:sp>
      <p:sp>
        <p:nvSpPr>
          <p:cNvPr id="21" name="TextBox 20"/>
          <p:cNvSpPr txBox="1"/>
          <p:nvPr/>
        </p:nvSpPr>
        <p:spPr>
          <a:xfrm>
            <a:off x="3810000" y="5334000"/>
            <a:ext cx="480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i="1" dirty="0" smtClean="0"/>
              <a:t>She lead people away from God towards evil.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86584" y="160233"/>
            <a:ext cx="1143000" cy="9144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GB" sz="9600" dirty="0" smtClean="0">
                <a:solidFill>
                  <a:srgbClr val="641202"/>
                </a:solidFill>
                <a:latin typeface="AR DARLING" pitchFamily="2" charset="0"/>
              </a:rPr>
              <a:t>7</a:t>
            </a:r>
            <a:endParaRPr lang="en-GB" sz="9600" dirty="0">
              <a:solidFill>
                <a:srgbClr val="641202"/>
              </a:solidFill>
              <a:latin typeface="AR DARLING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2384" y="172002"/>
            <a:ext cx="3581400" cy="44543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lnSpc>
                <a:spcPct val="70000"/>
              </a:lnSpc>
            </a:pPr>
            <a:r>
              <a:rPr lang="en-GB" sz="5400" dirty="0" smtClean="0">
                <a:solidFill>
                  <a:srgbClr val="2106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DARLING" pitchFamily="2" charset="0"/>
              </a:rPr>
              <a:t>SEVEN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2384" y="617433"/>
            <a:ext cx="3581400" cy="4572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lnSpc>
                <a:spcPct val="70000"/>
              </a:lnSpc>
            </a:pPr>
            <a:r>
              <a:rPr lang="en-GB" sz="5400" dirty="0" smtClean="0">
                <a:solidFill>
                  <a:srgbClr val="2106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DARLING" pitchFamily="2" charset="0"/>
              </a:rPr>
              <a:t>LETTERS</a:t>
            </a:r>
            <a:endParaRPr lang="en-GB" sz="6600" dirty="0">
              <a:solidFill>
                <a:srgbClr val="21060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DARLING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2400" y="1219200"/>
            <a:ext cx="8839200" cy="76200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GB" dirty="0" smtClean="0">
                <a:solidFill>
                  <a:srgbClr val="641202"/>
                </a:solidFill>
                <a:latin typeface="AR DARLING" pitchFamily="2" charset="0"/>
              </a:rPr>
              <a:t>_</a:t>
            </a:r>
            <a:endParaRPr lang="en-GB" dirty="0">
              <a:solidFill>
                <a:srgbClr val="641202"/>
              </a:solidFill>
              <a:latin typeface="AR DARLING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24400" y="152400"/>
            <a:ext cx="4343400" cy="99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en-GB" sz="2800" dirty="0" smtClean="0">
                <a:solidFill>
                  <a:srgbClr val="2D08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#4 The Church that Tolerated False Teaching</a:t>
            </a:r>
          </a:p>
          <a:p>
            <a:pPr algn="r">
              <a:lnSpc>
                <a:spcPct val="70000"/>
              </a:lnSpc>
            </a:pPr>
            <a:r>
              <a:rPr lang="en-GB" sz="2800" dirty="0" smtClean="0">
                <a:solidFill>
                  <a:srgbClr val="2D08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Revelation 2:18-29</a:t>
            </a:r>
            <a:endParaRPr lang="en-GB" sz="5400" dirty="0">
              <a:solidFill>
                <a:srgbClr val="2D080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47800" y="1600200"/>
            <a:ext cx="647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i="1" dirty="0" smtClean="0"/>
              <a:t>They tolerated someone who was leading people away from God towards evil.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4800" y="2667000"/>
            <a:ext cx="8305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2800" dirty="0" smtClean="0"/>
              <a:t> </a:t>
            </a:r>
            <a:r>
              <a:rPr lang="en-GB" sz="2800" dirty="0" smtClean="0"/>
              <a:t>She’s a self-proclaimed “prophet” </a:t>
            </a:r>
            <a:r>
              <a:rPr lang="en-GB" sz="2000" dirty="0" smtClean="0"/>
              <a:t>(v20)</a:t>
            </a:r>
          </a:p>
          <a:p>
            <a:pPr lvl="2"/>
            <a:r>
              <a:rPr lang="en-GB" sz="2000" dirty="0" smtClean="0"/>
              <a:t> </a:t>
            </a:r>
            <a:r>
              <a:rPr lang="en-GB" sz="2000" dirty="0" smtClean="0"/>
              <a:t>1Corinthians 14:29, 1Thessalonians 5:20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 smtClean="0"/>
              <a:t> She led the people into sexual immorality, idolatry </a:t>
            </a:r>
            <a:r>
              <a:rPr lang="en-GB" sz="2000" dirty="0" smtClean="0"/>
              <a:t>(v20)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 smtClean="0"/>
              <a:t> But God showed grace towards her...for a time </a:t>
            </a:r>
            <a:r>
              <a:rPr lang="en-GB" sz="2000" dirty="0" smtClean="0"/>
              <a:t>(v21-22)</a:t>
            </a:r>
          </a:p>
          <a:p>
            <a:pPr>
              <a:buFont typeface="Arial" pitchFamily="34" charset="0"/>
              <a:buChar char="•"/>
            </a:pPr>
            <a:endParaRPr lang="en-GB" sz="2000" dirty="0" smtClean="0"/>
          </a:p>
          <a:p>
            <a:pPr algn="ctr"/>
            <a:r>
              <a:rPr lang="en-GB" sz="2800" i="1" dirty="0" smtClean="0"/>
              <a:t>How can this ever happen in a church???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 smtClean="0"/>
              <a:t> </a:t>
            </a:r>
            <a:r>
              <a:rPr lang="en-GB" sz="2800" i="1" dirty="0" smtClean="0"/>
              <a:t>Why rock the boat? Church is “doing well”.</a:t>
            </a:r>
            <a:endParaRPr lang="en-GB" sz="36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86584" y="160233"/>
            <a:ext cx="1143000" cy="9144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GB" sz="9600" dirty="0" smtClean="0">
                <a:solidFill>
                  <a:srgbClr val="641202"/>
                </a:solidFill>
                <a:latin typeface="AR DARLING" pitchFamily="2" charset="0"/>
              </a:rPr>
              <a:t>7</a:t>
            </a:r>
            <a:endParaRPr lang="en-GB" sz="9600" dirty="0">
              <a:solidFill>
                <a:srgbClr val="641202"/>
              </a:solidFill>
              <a:latin typeface="AR DARLING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2384" y="172002"/>
            <a:ext cx="3581400" cy="44543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lnSpc>
                <a:spcPct val="70000"/>
              </a:lnSpc>
            </a:pPr>
            <a:r>
              <a:rPr lang="en-GB" sz="5400" dirty="0" smtClean="0">
                <a:solidFill>
                  <a:srgbClr val="2106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DARLING" pitchFamily="2" charset="0"/>
              </a:rPr>
              <a:t>SEVEN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2384" y="617433"/>
            <a:ext cx="3581400" cy="4572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lnSpc>
                <a:spcPct val="70000"/>
              </a:lnSpc>
            </a:pPr>
            <a:r>
              <a:rPr lang="en-GB" sz="5400" dirty="0" smtClean="0">
                <a:solidFill>
                  <a:srgbClr val="2106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DARLING" pitchFamily="2" charset="0"/>
              </a:rPr>
              <a:t>LETTERS</a:t>
            </a:r>
            <a:endParaRPr lang="en-GB" sz="6600" dirty="0">
              <a:solidFill>
                <a:srgbClr val="21060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DARLING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2400" y="1219200"/>
            <a:ext cx="8839200" cy="76200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GB" dirty="0" smtClean="0">
                <a:solidFill>
                  <a:srgbClr val="641202"/>
                </a:solidFill>
                <a:latin typeface="AR DARLING" pitchFamily="2" charset="0"/>
              </a:rPr>
              <a:t>_</a:t>
            </a:r>
            <a:endParaRPr lang="en-GB" dirty="0">
              <a:solidFill>
                <a:srgbClr val="641202"/>
              </a:solidFill>
              <a:latin typeface="AR DARLING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24400" y="152400"/>
            <a:ext cx="4343400" cy="99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en-GB" sz="2800" dirty="0" smtClean="0">
                <a:solidFill>
                  <a:srgbClr val="2D08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#4 The Church that Tolerated False Teaching</a:t>
            </a:r>
          </a:p>
          <a:p>
            <a:pPr algn="r">
              <a:lnSpc>
                <a:spcPct val="70000"/>
              </a:lnSpc>
            </a:pPr>
            <a:r>
              <a:rPr lang="en-GB" sz="2800" dirty="0" smtClean="0">
                <a:solidFill>
                  <a:srgbClr val="2D08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Revelation 2:18-29</a:t>
            </a:r>
            <a:endParaRPr lang="en-GB" sz="5400" dirty="0">
              <a:solidFill>
                <a:srgbClr val="2D080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itchFamily="34" charset="0"/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52400" y="1447800"/>
            <a:ext cx="86868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Tx/>
              <a:tabLst/>
            </a:pPr>
            <a:r>
              <a:rPr kumimoji="0" lang="en-GB" sz="280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Teachers: 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Tx/>
              <a:tabLst/>
            </a:pPr>
            <a:r>
              <a:rPr kumimoji="0" lang="en-GB" sz="2800" b="1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ea typeface="Times New Roman" pitchFamily="18" charset="0"/>
                <a:cs typeface="Arial" pitchFamily="34" charset="0"/>
              </a:rPr>
              <a:t>James 3:1</a:t>
            </a:r>
            <a:r>
              <a:rPr kumimoji="0" lang="en-GB" sz="28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ea typeface="Times New Roman" pitchFamily="18" charset="0"/>
                <a:cs typeface="Arial" pitchFamily="34" charset="0"/>
              </a:rPr>
              <a:t> Not many of you should become teachers, my fellow believers, because you know that we who teach will be judged more strictly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Clr>
                <a:schemeClr val="tx1"/>
              </a:buClr>
            </a:pPr>
            <a:endParaRPr lang="en-GB" sz="1100" b="1" dirty="0" smtClean="0">
              <a:solidFill>
                <a:schemeClr val="tx2"/>
              </a:solidFill>
              <a:cs typeface="Arial" pitchFamily="34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  <a:buClr>
                <a:schemeClr val="tx1"/>
              </a:buClr>
            </a:pPr>
            <a:r>
              <a:rPr lang="en-GB" sz="2800" dirty="0" smtClean="0">
                <a:cs typeface="Arial" pitchFamily="34" charset="0"/>
              </a:rPr>
              <a:t>Church:</a:t>
            </a:r>
            <a:endParaRPr lang="en-GB" sz="2800" dirty="0" smtClean="0">
              <a:cs typeface="Arial" pitchFamily="34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  <a:buClr>
                <a:schemeClr val="tx1"/>
              </a:buClr>
            </a:pPr>
            <a:r>
              <a:rPr lang="en-GB" sz="2800" b="1" dirty="0" smtClean="0">
                <a:solidFill>
                  <a:schemeClr val="tx2"/>
                </a:solidFill>
                <a:cs typeface="Arial" pitchFamily="34" charset="0"/>
              </a:rPr>
              <a:t>2Timothy </a:t>
            </a:r>
            <a:r>
              <a:rPr lang="en-GB" sz="2800" b="1" dirty="0" smtClean="0">
                <a:solidFill>
                  <a:schemeClr val="tx2"/>
                </a:solidFill>
                <a:cs typeface="Arial" pitchFamily="34" charset="0"/>
              </a:rPr>
              <a:t>4:3 </a:t>
            </a:r>
            <a:r>
              <a:rPr lang="en-GB" sz="2800" dirty="0" smtClean="0">
                <a:solidFill>
                  <a:schemeClr val="tx2"/>
                </a:solidFill>
                <a:cs typeface="Arial" pitchFamily="34" charset="0"/>
              </a:rPr>
              <a:t>the </a:t>
            </a:r>
            <a:r>
              <a:rPr lang="en-GB" sz="2800" dirty="0" smtClean="0">
                <a:solidFill>
                  <a:schemeClr val="tx2"/>
                </a:solidFill>
                <a:cs typeface="Arial" pitchFamily="34" charset="0"/>
              </a:rPr>
              <a:t>time will come when people will not put up with sound doctrine. Instead, to suit their own desires, they will gather around them a great number of teachers to say what their itching ears want to hear</a:t>
            </a:r>
            <a:r>
              <a:rPr lang="en-GB" sz="2800" dirty="0" smtClean="0">
                <a:solidFill>
                  <a:schemeClr val="tx2"/>
                </a:solidFill>
                <a:cs typeface="Arial" pitchFamily="34" charset="0"/>
              </a:rPr>
              <a:t>.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Clr>
                <a:schemeClr val="tx1"/>
              </a:buClr>
            </a:pPr>
            <a:endParaRPr lang="en-GB" sz="1200" dirty="0" smtClean="0">
              <a:solidFill>
                <a:schemeClr val="tx2"/>
              </a:solidFill>
              <a:cs typeface="Arial" pitchFamily="34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  <a:buClr>
                <a:schemeClr val="tx1"/>
              </a:buClr>
            </a:pPr>
            <a:r>
              <a:rPr lang="en-GB" sz="2800" dirty="0" smtClean="0">
                <a:cs typeface="Arial" pitchFamily="34" charset="0"/>
              </a:rPr>
              <a:t>Encouragement: Hold on to Jesus </a:t>
            </a:r>
            <a:r>
              <a:rPr lang="en-GB" sz="2000" dirty="0" smtClean="0">
                <a:cs typeface="Arial" pitchFamily="34" charset="0"/>
              </a:rPr>
              <a:t>(v24-25)</a:t>
            </a:r>
            <a:endParaRPr kumimoji="0" lang="en-GB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74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74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10306</TotalTime>
  <Words>309</Words>
  <Application>Microsoft Office PowerPoint</Application>
  <PresentationFormat>On-screen Show (4:3)</PresentationFormat>
  <Paragraphs>62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Jon Mason</dc:creator>
  <cp:lastModifiedBy>Jon Mason</cp:lastModifiedBy>
  <cp:revision>24</cp:revision>
  <dcterms:created xsi:type="dcterms:W3CDTF">2006-08-16T00:00:00Z</dcterms:created>
  <dcterms:modified xsi:type="dcterms:W3CDTF">2016-05-01T07:22:20Z</dcterms:modified>
</cp:coreProperties>
</file>