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7" r:id="rId6"/>
    <p:sldId id="264" r:id="rId7"/>
    <p:sldId id="266" r:id="rId8"/>
    <p:sldId id="265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0601"/>
    <a:srgbClr val="2D0801"/>
    <a:srgbClr val="64120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5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.uk/url?sa=i&amp;rct=j&amp;q=&amp;esrc=s&amp;source=imgres&amp;cd=&amp;cad=rja&amp;uact=8&amp;ved=0ahUKEwjmit-LvYPMAhVJtBQKHWh4BOgQjRwIBw&amp;url=http%3A%2F%2Fwww.historyoftheancientworld.com%2F2015%2F02%2Fsacrifice-martyrdom-roman-empire%2Fmartyrdom-of-polycarp%2F&amp;psig=AFQjCNFo_1AtmlU6Yj6XoBGgMPbPtJXHqw&amp;ust=1460357319770988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0" y="-1524000"/>
            <a:ext cx="9144000" cy="7725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9600" dirty="0" smtClean="0">
                <a:solidFill>
                  <a:srgbClr val="641202"/>
                </a:solidFill>
                <a:latin typeface="AR DARLING" pitchFamily="2" charset="0"/>
              </a:rPr>
              <a:t>7</a:t>
            </a:r>
            <a:endParaRPr lang="en-GB" sz="49600" dirty="0">
              <a:solidFill>
                <a:srgbClr val="641202"/>
              </a:solidFill>
              <a:latin typeface="AR DARLING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66800" y="1676400"/>
            <a:ext cx="7200000" cy="10800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GB" sz="11500" dirty="0" smtClean="0">
                <a:solidFill>
                  <a:srgbClr val="2106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DARLING" pitchFamily="2" charset="0"/>
              </a:rPr>
              <a:t>SEVEN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43000" y="3962400"/>
            <a:ext cx="7200000" cy="573107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GB" sz="8000" dirty="0" smtClean="0">
                <a:solidFill>
                  <a:srgbClr val="2106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DARLING" pitchFamily="2" charset="0"/>
              </a:rPr>
              <a:t>revelation 2-3</a:t>
            </a:r>
            <a:endParaRPr lang="en-GB" sz="8000" dirty="0">
              <a:solidFill>
                <a:srgbClr val="21060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 DARLING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43000" y="2819400"/>
            <a:ext cx="7200000" cy="10800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GB" sz="11500" dirty="0" smtClean="0">
                <a:solidFill>
                  <a:srgbClr val="2106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DARLING" pitchFamily="2" charset="0"/>
              </a:rPr>
              <a:t>LETTERS</a:t>
            </a:r>
            <a:endParaRPr lang="en-GB" sz="11500" dirty="0">
              <a:solidFill>
                <a:srgbClr val="21060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 DARLING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 rot="16200000">
            <a:off x="-1910834" y="2977634"/>
            <a:ext cx="4419600" cy="140732"/>
          </a:xfrm>
          <a:prstGeom prst="rect">
            <a:avLst/>
          </a:prstGeom>
          <a:noFill/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en-GB" dirty="0" smtClean="0">
                <a:solidFill>
                  <a:srgbClr val="641202"/>
                </a:solidFill>
                <a:latin typeface="AR DARLING" pitchFamily="2" charset="0"/>
              </a:rPr>
              <a:t>_</a:t>
            </a:r>
            <a:endParaRPr lang="en-GB" dirty="0">
              <a:solidFill>
                <a:srgbClr val="641202"/>
              </a:solidFill>
              <a:latin typeface="AR DARLING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4800" y="5867400"/>
            <a:ext cx="8534400" cy="5775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GB" sz="4400" dirty="0" smtClean="0">
                <a:solidFill>
                  <a:srgbClr val="2D08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#2 The Church that Suffered</a:t>
            </a:r>
            <a:endParaRPr lang="en-GB" sz="8000" dirty="0">
              <a:solidFill>
                <a:srgbClr val="2D080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rot="16200000">
            <a:off x="6623566" y="2977634"/>
            <a:ext cx="4419600" cy="140732"/>
          </a:xfrm>
          <a:prstGeom prst="rect">
            <a:avLst/>
          </a:prstGeom>
          <a:noFill/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en-GB" dirty="0" smtClean="0">
                <a:solidFill>
                  <a:srgbClr val="641202"/>
                </a:solidFill>
                <a:latin typeface="AR DARLING" pitchFamily="2" charset="0"/>
              </a:rPr>
              <a:t>_</a:t>
            </a:r>
            <a:endParaRPr lang="en-GB" dirty="0">
              <a:solidFill>
                <a:srgbClr val="641202"/>
              </a:solidFill>
              <a:latin typeface="AR DARLING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86584" y="160233"/>
            <a:ext cx="1143000" cy="9144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GB" sz="9600" dirty="0" smtClean="0">
                <a:solidFill>
                  <a:srgbClr val="641202"/>
                </a:solidFill>
                <a:latin typeface="AR DARLING" pitchFamily="2" charset="0"/>
              </a:rPr>
              <a:t>7</a:t>
            </a:r>
            <a:endParaRPr lang="en-GB" sz="9600" dirty="0">
              <a:solidFill>
                <a:srgbClr val="641202"/>
              </a:solidFill>
              <a:latin typeface="AR DARLING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72384" y="172002"/>
            <a:ext cx="3581400" cy="445431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>
              <a:lnSpc>
                <a:spcPct val="70000"/>
              </a:lnSpc>
            </a:pPr>
            <a:r>
              <a:rPr lang="en-GB" sz="5400" dirty="0" smtClean="0">
                <a:solidFill>
                  <a:srgbClr val="2106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DARLING" pitchFamily="2" charset="0"/>
              </a:rPr>
              <a:t>SEVEN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2384" y="617433"/>
            <a:ext cx="3581400" cy="4572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>
              <a:lnSpc>
                <a:spcPct val="70000"/>
              </a:lnSpc>
            </a:pPr>
            <a:r>
              <a:rPr lang="en-GB" sz="5400" dirty="0" smtClean="0">
                <a:solidFill>
                  <a:srgbClr val="2106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DARLING" pitchFamily="2" charset="0"/>
              </a:rPr>
              <a:t>LETTERS</a:t>
            </a:r>
            <a:endParaRPr lang="en-GB" sz="6600" dirty="0">
              <a:solidFill>
                <a:srgbClr val="21060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 DARLING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2400" y="1219200"/>
            <a:ext cx="8839200" cy="76200"/>
          </a:xfrm>
          <a:prstGeom prst="rect">
            <a:avLst/>
          </a:prstGeom>
          <a:noFill/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en-GB" dirty="0" smtClean="0">
                <a:solidFill>
                  <a:srgbClr val="641202"/>
                </a:solidFill>
                <a:latin typeface="AR DARLING" pitchFamily="2" charset="0"/>
              </a:rPr>
              <a:t>_</a:t>
            </a:r>
            <a:endParaRPr lang="en-GB" dirty="0">
              <a:solidFill>
                <a:srgbClr val="641202"/>
              </a:solidFill>
              <a:latin typeface="AR DARLING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72000" y="152400"/>
            <a:ext cx="4495800" cy="702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70000"/>
              </a:lnSpc>
            </a:pPr>
            <a:r>
              <a:rPr lang="en-GB" sz="2800" dirty="0" smtClean="0">
                <a:solidFill>
                  <a:srgbClr val="2D08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#2 The Church that Suffered Revelation 2:8-11</a:t>
            </a:r>
            <a:endParaRPr lang="en-GB" sz="5400" dirty="0">
              <a:solidFill>
                <a:srgbClr val="2D080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4495800"/>
            <a:ext cx="7924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smtClean="0">
                <a:solidFill>
                  <a:schemeClr val="tx2"/>
                </a:solidFill>
              </a:rPr>
              <a:t>Mark 9:35 </a:t>
            </a:r>
            <a:r>
              <a:rPr lang="en-GB" sz="3200" dirty="0" smtClean="0">
                <a:solidFill>
                  <a:schemeClr val="tx2"/>
                </a:solidFill>
              </a:rPr>
              <a:t>Anyone who wants to be first must be the very last, and the servant of all.</a:t>
            </a:r>
            <a:endParaRPr lang="en-GB" sz="3200" dirty="0">
              <a:solidFill>
                <a:schemeClr val="tx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33600" y="1600200"/>
            <a:ext cx="47244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6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Win!</a:t>
            </a:r>
            <a:endParaRPr lang="en-GB" sz="166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86584" y="160233"/>
            <a:ext cx="1143000" cy="9144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GB" sz="9600" dirty="0" smtClean="0">
                <a:solidFill>
                  <a:srgbClr val="641202"/>
                </a:solidFill>
                <a:latin typeface="AR DARLING" pitchFamily="2" charset="0"/>
              </a:rPr>
              <a:t>7</a:t>
            </a:r>
            <a:endParaRPr lang="en-GB" sz="9600" dirty="0">
              <a:solidFill>
                <a:srgbClr val="641202"/>
              </a:solidFill>
              <a:latin typeface="AR DARLING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72384" y="172002"/>
            <a:ext cx="3581400" cy="445431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>
              <a:lnSpc>
                <a:spcPct val="70000"/>
              </a:lnSpc>
            </a:pPr>
            <a:r>
              <a:rPr lang="en-GB" sz="5400" dirty="0" smtClean="0">
                <a:solidFill>
                  <a:srgbClr val="2106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DARLING" pitchFamily="2" charset="0"/>
              </a:rPr>
              <a:t>SEVEN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2384" y="617433"/>
            <a:ext cx="3581400" cy="4572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>
              <a:lnSpc>
                <a:spcPct val="70000"/>
              </a:lnSpc>
            </a:pPr>
            <a:r>
              <a:rPr lang="en-GB" sz="5400" dirty="0" smtClean="0">
                <a:solidFill>
                  <a:srgbClr val="2106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DARLING" pitchFamily="2" charset="0"/>
              </a:rPr>
              <a:t>LETTERS</a:t>
            </a:r>
            <a:endParaRPr lang="en-GB" sz="6600" dirty="0">
              <a:solidFill>
                <a:srgbClr val="21060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 DARLING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2400" y="1219200"/>
            <a:ext cx="8839200" cy="76200"/>
          </a:xfrm>
          <a:prstGeom prst="rect">
            <a:avLst/>
          </a:prstGeom>
          <a:noFill/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en-GB" dirty="0" smtClean="0">
                <a:solidFill>
                  <a:srgbClr val="641202"/>
                </a:solidFill>
                <a:latin typeface="AR DARLING" pitchFamily="2" charset="0"/>
              </a:rPr>
              <a:t>_</a:t>
            </a:r>
            <a:endParaRPr lang="en-GB" dirty="0">
              <a:solidFill>
                <a:srgbClr val="641202"/>
              </a:solidFill>
              <a:latin typeface="AR DARLING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72000" y="152400"/>
            <a:ext cx="4495800" cy="702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70000"/>
              </a:lnSpc>
            </a:pPr>
            <a:r>
              <a:rPr lang="en-GB" sz="2800" dirty="0" smtClean="0">
                <a:solidFill>
                  <a:srgbClr val="2D08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#2 The Church that Suffered Revelation 2:8-11</a:t>
            </a:r>
            <a:endParaRPr lang="en-GB" sz="5400" dirty="0">
              <a:solidFill>
                <a:srgbClr val="2D080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 pitchFamily="34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28600" y="2590800"/>
            <a:ext cx="38862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32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Revelation 1:9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3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I, John, your brother and companion in the suffering and kingdom and patient endurance that are ours in Jesus...</a:t>
            </a:r>
            <a:endParaRPr kumimoji="0" lang="en-GB" sz="48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2600" y="1447800"/>
            <a:ext cx="3276600" cy="21878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62600" y="4419600"/>
            <a:ext cx="3299233" cy="2209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Curved Right Arrow 12"/>
          <p:cNvSpPr/>
          <p:nvPr/>
        </p:nvSpPr>
        <p:spPr>
          <a:xfrm>
            <a:off x="4800600" y="2514600"/>
            <a:ext cx="609600" cy="3276600"/>
          </a:xfrm>
          <a:prstGeom prst="curvedRightArrow">
            <a:avLst>
              <a:gd name="adj1" fmla="val 21510"/>
              <a:gd name="adj2" fmla="val 96632"/>
              <a:gd name="adj3" fmla="val 25000"/>
            </a:avLst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76800" y="3733800"/>
            <a:ext cx="28397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i="1" dirty="0" smtClean="0"/>
              <a:t>Patient endurance</a:t>
            </a:r>
            <a:endParaRPr lang="en-GB" sz="2800" i="1" dirty="0"/>
          </a:p>
        </p:txBody>
      </p:sp>
      <p:sp>
        <p:nvSpPr>
          <p:cNvPr id="17" name="TextBox 16"/>
          <p:cNvSpPr txBox="1"/>
          <p:nvPr/>
        </p:nvSpPr>
        <p:spPr>
          <a:xfrm>
            <a:off x="152400" y="1524000"/>
            <a:ext cx="4800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/>
              <a:t>Chapter 1 sets the context for the 7 letters</a:t>
            </a:r>
            <a:r>
              <a:rPr lang="en-GB" sz="2800" b="1" dirty="0" smtClean="0"/>
              <a:t>:</a:t>
            </a:r>
            <a:endParaRPr lang="en-GB" sz="2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  <p:bldP spid="13" grpId="0" animBg="1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86584" y="160233"/>
            <a:ext cx="1143000" cy="9144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GB" sz="9600" dirty="0" smtClean="0">
                <a:solidFill>
                  <a:srgbClr val="641202"/>
                </a:solidFill>
                <a:latin typeface="AR DARLING" pitchFamily="2" charset="0"/>
              </a:rPr>
              <a:t>7</a:t>
            </a:r>
            <a:endParaRPr lang="en-GB" sz="9600" dirty="0">
              <a:solidFill>
                <a:srgbClr val="641202"/>
              </a:solidFill>
              <a:latin typeface="AR DARLING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72384" y="172002"/>
            <a:ext cx="3581400" cy="445431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>
              <a:lnSpc>
                <a:spcPct val="70000"/>
              </a:lnSpc>
            </a:pPr>
            <a:r>
              <a:rPr lang="en-GB" sz="5400" dirty="0" smtClean="0">
                <a:solidFill>
                  <a:srgbClr val="2106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DARLING" pitchFamily="2" charset="0"/>
              </a:rPr>
              <a:t>SEVEN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2384" y="617433"/>
            <a:ext cx="3581400" cy="4572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>
              <a:lnSpc>
                <a:spcPct val="70000"/>
              </a:lnSpc>
            </a:pPr>
            <a:r>
              <a:rPr lang="en-GB" sz="5400" dirty="0" smtClean="0">
                <a:solidFill>
                  <a:srgbClr val="2106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DARLING" pitchFamily="2" charset="0"/>
              </a:rPr>
              <a:t>LETTERS</a:t>
            </a:r>
            <a:endParaRPr lang="en-GB" sz="6600" dirty="0">
              <a:solidFill>
                <a:srgbClr val="21060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 DARLING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2400" y="1219200"/>
            <a:ext cx="8839200" cy="76200"/>
          </a:xfrm>
          <a:prstGeom prst="rect">
            <a:avLst/>
          </a:prstGeom>
          <a:noFill/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en-GB" dirty="0" smtClean="0">
                <a:solidFill>
                  <a:srgbClr val="641202"/>
                </a:solidFill>
                <a:latin typeface="AR DARLING" pitchFamily="2" charset="0"/>
              </a:rPr>
              <a:t>_</a:t>
            </a:r>
            <a:endParaRPr lang="en-GB" dirty="0">
              <a:solidFill>
                <a:srgbClr val="641202"/>
              </a:solidFill>
              <a:latin typeface="AR DARLING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72000" y="152400"/>
            <a:ext cx="4495800" cy="702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70000"/>
              </a:lnSpc>
            </a:pPr>
            <a:r>
              <a:rPr lang="en-GB" sz="2800" dirty="0" smtClean="0">
                <a:solidFill>
                  <a:srgbClr val="2D08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#2 The Church that Suffered Revelation 2:8-11</a:t>
            </a:r>
            <a:endParaRPr lang="en-GB" sz="5400" dirty="0">
              <a:solidFill>
                <a:srgbClr val="2D080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2400" y="1524000"/>
            <a:ext cx="853440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/>
              <a:t>Suffering was real for the church in Smyrna:</a:t>
            </a:r>
          </a:p>
          <a:p>
            <a:pPr>
              <a:buFont typeface="Arial" pitchFamily="34" charset="0"/>
              <a:buChar char="•"/>
            </a:pPr>
            <a:r>
              <a:rPr lang="en-GB" sz="2800" dirty="0" smtClean="0"/>
              <a:t> Affliction (v9)</a:t>
            </a:r>
          </a:p>
          <a:p>
            <a:pPr>
              <a:buFont typeface="Arial" pitchFamily="34" charset="0"/>
              <a:buChar char="•"/>
            </a:pPr>
            <a:r>
              <a:rPr lang="en-GB" sz="2800" dirty="0" smtClean="0"/>
              <a:t> Poverty (v9)</a:t>
            </a:r>
          </a:p>
          <a:p>
            <a:pPr>
              <a:buFont typeface="Arial" pitchFamily="34" charset="0"/>
              <a:buChar char="•"/>
            </a:pPr>
            <a:r>
              <a:rPr lang="en-GB" sz="2800" dirty="0" smtClean="0"/>
              <a:t> Slander (v9)</a:t>
            </a:r>
          </a:p>
          <a:p>
            <a:pPr>
              <a:buFont typeface="Arial" pitchFamily="34" charset="0"/>
              <a:buChar char="•"/>
            </a:pPr>
            <a:r>
              <a:rPr lang="en-GB" sz="2800" dirty="0" smtClean="0"/>
              <a:t> Prison, persecution, death (v10)</a:t>
            </a:r>
          </a:p>
          <a:p>
            <a:pPr>
              <a:buFont typeface="Arial" pitchFamily="34" charset="0"/>
              <a:buChar char="•"/>
            </a:pPr>
            <a:endParaRPr lang="en-GB" sz="1200" dirty="0" smtClean="0"/>
          </a:p>
          <a:p>
            <a:r>
              <a:rPr lang="en-GB" sz="2800" b="1" dirty="0" smtClean="0"/>
              <a:t>Jesus’ encouragements to them:</a:t>
            </a:r>
          </a:p>
          <a:p>
            <a:pPr>
              <a:buFont typeface="Arial" pitchFamily="34" charset="0"/>
              <a:buChar char="•"/>
            </a:pPr>
            <a:r>
              <a:rPr lang="en-GB" sz="2800" dirty="0" smtClean="0"/>
              <a:t> Jesus has the “long view” (v8)</a:t>
            </a:r>
          </a:p>
          <a:p>
            <a:pPr>
              <a:buFont typeface="Arial" pitchFamily="34" charset="0"/>
              <a:buChar char="•"/>
            </a:pPr>
            <a:r>
              <a:rPr lang="en-GB" sz="2800" dirty="0" smtClean="0"/>
              <a:t> Jesus has defeated the greatest enemy (v8)</a:t>
            </a:r>
          </a:p>
          <a:p>
            <a:pPr>
              <a:buFont typeface="Arial" pitchFamily="34" charset="0"/>
              <a:buChar char="•"/>
            </a:pPr>
            <a:r>
              <a:rPr lang="en-GB" sz="2800" dirty="0" smtClean="0"/>
              <a:t> Jesus knows (v9, twice) </a:t>
            </a:r>
          </a:p>
          <a:p>
            <a:pPr>
              <a:buFont typeface="Arial" pitchFamily="34" charset="0"/>
              <a:buChar char="•"/>
            </a:pPr>
            <a:r>
              <a:rPr lang="en-GB" sz="2800" dirty="0" smtClean="0"/>
              <a:t> Faithfulness now will be rewarded later (v9,10)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86584" y="160233"/>
            <a:ext cx="1143000" cy="9144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GB" sz="9600" dirty="0" smtClean="0">
                <a:solidFill>
                  <a:srgbClr val="641202"/>
                </a:solidFill>
                <a:latin typeface="AR DARLING" pitchFamily="2" charset="0"/>
              </a:rPr>
              <a:t>7</a:t>
            </a:r>
            <a:endParaRPr lang="en-GB" sz="9600" dirty="0">
              <a:solidFill>
                <a:srgbClr val="641202"/>
              </a:solidFill>
              <a:latin typeface="AR DARLING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72384" y="172002"/>
            <a:ext cx="3581400" cy="445431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>
              <a:lnSpc>
                <a:spcPct val="70000"/>
              </a:lnSpc>
            </a:pPr>
            <a:r>
              <a:rPr lang="en-GB" sz="5400" dirty="0" smtClean="0">
                <a:solidFill>
                  <a:srgbClr val="2106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DARLING" pitchFamily="2" charset="0"/>
              </a:rPr>
              <a:t>SEVEN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2384" y="617433"/>
            <a:ext cx="3581400" cy="4572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>
              <a:lnSpc>
                <a:spcPct val="70000"/>
              </a:lnSpc>
            </a:pPr>
            <a:r>
              <a:rPr lang="en-GB" sz="5400" dirty="0" smtClean="0">
                <a:solidFill>
                  <a:srgbClr val="2106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DARLING" pitchFamily="2" charset="0"/>
              </a:rPr>
              <a:t>LETTERS</a:t>
            </a:r>
            <a:endParaRPr lang="en-GB" sz="6600" dirty="0">
              <a:solidFill>
                <a:srgbClr val="21060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 DARLING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2400" y="1219200"/>
            <a:ext cx="8839200" cy="76200"/>
          </a:xfrm>
          <a:prstGeom prst="rect">
            <a:avLst/>
          </a:prstGeom>
          <a:noFill/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en-GB" dirty="0" smtClean="0">
                <a:solidFill>
                  <a:srgbClr val="641202"/>
                </a:solidFill>
                <a:latin typeface="AR DARLING" pitchFamily="2" charset="0"/>
              </a:rPr>
              <a:t>_</a:t>
            </a:r>
            <a:endParaRPr lang="en-GB" dirty="0">
              <a:solidFill>
                <a:srgbClr val="641202"/>
              </a:solidFill>
              <a:latin typeface="AR DARLING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72000" y="152400"/>
            <a:ext cx="4495800" cy="702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70000"/>
              </a:lnSpc>
            </a:pPr>
            <a:r>
              <a:rPr lang="en-GB" sz="2800" dirty="0" smtClean="0">
                <a:solidFill>
                  <a:srgbClr val="2D08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#2 The Church that Suffered Revelation 2:8-11</a:t>
            </a:r>
            <a:endParaRPr lang="en-GB" sz="5400" dirty="0">
              <a:solidFill>
                <a:srgbClr val="2D080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9600" y="2514600"/>
            <a:ext cx="80772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3200" b="1" dirty="0" smtClean="0">
                <a:solidFill>
                  <a:schemeClr val="tx2"/>
                </a:solidFill>
              </a:rPr>
              <a:t>2Corinthians 4:17 </a:t>
            </a:r>
            <a:r>
              <a:rPr lang="en-GB" sz="3200" dirty="0" smtClean="0">
                <a:solidFill>
                  <a:schemeClr val="tx2"/>
                </a:solidFill>
              </a:rPr>
              <a:t>our light and momentary troubles are achieving for us an eternal glory that far outweighs them all. 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86584" y="160233"/>
            <a:ext cx="1143000" cy="9144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GB" sz="9600" dirty="0" smtClean="0">
                <a:solidFill>
                  <a:srgbClr val="641202"/>
                </a:solidFill>
                <a:latin typeface="AR DARLING" pitchFamily="2" charset="0"/>
              </a:rPr>
              <a:t>7</a:t>
            </a:r>
            <a:endParaRPr lang="en-GB" sz="9600" dirty="0">
              <a:solidFill>
                <a:srgbClr val="641202"/>
              </a:solidFill>
              <a:latin typeface="AR DARLING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72384" y="172002"/>
            <a:ext cx="3581400" cy="445431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>
              <a:lnSpc>
                <a:spcPct val="70000"/>
              </a:lnSpc>
            </a:pPr>
            <a:r>
              <a:rPr lang="en-GB" sz="5400" dirty="0" smtClean="0">
                <a:solidFill>
                  <a:srgbClr val="2106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DARLING" pitchFamily="2" charset="0"/>
              </a:rPr>
              <a:t>SEVEN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2384" y="617433"/>
            <a:ext cx="3581400" cy="4572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>
              <a:lnSpc>
                <a:spcPct val="70000"/>
              </a:lnSpc>
            </a:pPr>
            <a:r>
              <a:rPr lang="en-GB" sz="5400" dirty="0" smtClean="0">
                <a:solidFill>
                  <a:srgbClr val="2106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DARLING" pitchFamily="2" charset="0"/>
              </a:rPr>
              <a:t>LETTERS</a:t>
            </a:r>
            <a:endParaRPr lang="en-GB" sz="6600" dirty="0">
              <a:solidFill>
                <a:srgbClr val="21060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 DARLING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2400" y="1219200"/>
            <a:ext cx="8839200" cy="76200"/>
          </a:xfrm>
          <a:prstGeom prst="rect">
            <a:avLst/>
          </a:prstGeom>
          <a:noFill/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en-GB" dirty="0" smtClean="0">
                <a:solidFill>
                  <a:srgbClr val="641202"/>
                </a:solidFill>
                <a:latin typeface="AR DARLING" pitchFamily="2" charset="0"/>
              </a:rPr>
              <a:t>_</a:t>
            </a:r>
            <a:endParaRPr lang="en-GB" dirty="0">
              <a:solidFill>
                <a:srgbClr val="641202"/>
              </a:solidFill>
              <a:latin typeface="AR DARLING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72000" y="152400"/>
            <a:ext cx="4495800" cy="702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70000"/>
              </a:lnSpc>
            </a:pPr>
            <a:r>
              <a:rPr lang="en-GB" sz="2800" dirty="0" smtClean="0">
                <a:solidFill>
                  <a:srgbClr val="2D08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#2 The Church that Suffered Revelation 2:8-11</a:t>
            </a:r>
            <a:endParaRPr lang="en-GB" sz="5400" dirty="0">
              <a:solidFill>
                <a:srgbClr val="2D080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2400" y="1524000"/>
            <a:ext cx="85344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/>
              <a:t>Suffering was real for the church in Smyrna:</a:t>
            </a:r>
          </a:p>
          <a:p>
            <a:pPr>
              <a:buFont typeface="Arial" pitchFamily="34" charset="0"/>
              <a:buChar char="•"/>
            </a:pPr>
            <a:r>
              <a:rPr lang="en-GB" sz="2800" dirty="0" smtClean="0"/>
              <a:t> Affliction (v9)</a:t>
            </a:r>
          </a:p>
          <a:p>
            <a:pPr>
              <a:buFont typeface="Arial" pitchFamily="34" charset="0"/>
              <a:buChar char="•"/>
            </a:pPr>
            <a:r>
              <a:rPr lang="en-GB" sz="2800" dirty="0" smtClean="0"/>
              <a:t> Poverty (v9)</a:t>
            </a:r>
          </a:p>
          <a:p>
            <a:pPr>
              <a:buFont typeface="Arial" pitchFamily="34" charset="0"/>
              <a:buChar char="•"/>
            </a:pPr>
            <a:r>
              <a:rPr lang="en-GB" sz="2800" dirty="0" smtClean="0"/>
              <a:t> Slander (v9)</a:t>
            </a:r>
          </a:p>
          <a:p>
            <a:pPr>
              <a:buFont typeface="Arial" pitchFamily="34" charset="0"/>
              <a:buChar char="•"/>
            </a:pPr>
            <a:r>
              <a:rPr lang="en-GB" sz="2800" dirty="0" smtClean="0"/>
              <a:t> Prison, persecution, death (v10)</a:t>
            </a:r>
          </a:p>
          <a:p>
            <a:pPr>
              <a:buFont typeface="Arial" pitchFamily="34" charset="0"/>
              <a:buChar char="•"/>
            </a:pPr>
            <a:endParaRPr lang="en-GB" sz="2800" dirty="0" smtClean="0"/>
          </a:p>
          <a:p>
            <a:r>
              <a:rPr lang="en-GB" sz="2800" b="1" dirty="0" smtClean="0"/>
              <a:t>Jesus’ encouragements to them:</a:t>
            </a:r>
          </a:p>
          <a:p>
            <a:pPr>
              <a:buFont typeface="Arial" pitchFamily="34" charset="0"/>
              <a:buChar char="•"/>
            </a:pPr>
            <a:r>
              <a:rPr lang="en-GB" sz="2800" dirty="0" smtClean="0"/>
              <a:t> Jesus has the “long view” (v8)</a:t>
            </a:r>
          </a:p>
          <a:p>
            <a:pPr>
              <a:buFont typeface="Arial" pitchFamily="34" charset="0"/>
              <a:buChar char="•"/>
            </a:pPr>
            <a:r>
              <a:rPr lang="en-GB" sz="2800" dirty="0" smtClean="0"/>
              <a:t> Jesus has defeated the greatest enemy (v8)</a:t>
            </a:r>
          </a:p>
          <a:p>
            <a:pPr>
              <a:buFont typeface="Arial" pitchFamily="34" charset="0"/>
              <a:buChar char="•"/>
            </a:pPr>
            <a:r>
              <a:rPr lang="en-GB" sz="2800" dirty="0" smtClean="0"/>
              <a:t> </a:t>
            </a:r>
            <a:r>
              <a:rPr lang="en-GB" sz="2800" dirty="0" smtClean="0"/>
              <a:t>Jesus </a:t>
            </a:r>
            <a:r>
              <a:rPr lang="en-GB" sz="2800" dirty="0" smtClean="0"/>
              <a:t>knows</a:t>
            </a:r>
          </a:p>
          <a:p>
            <a:pPr>
              <a:buFont typeface="Arial" pitchFamily="34" charset="0"/>
              <a:buChar char="•"/>
            </a:pPr>
            <a:r>
              <a:rPr lang="en-GB" sz="2800" dirty="0" smtClean="0"/>
              <a:t> </a:t>
            </a:r>
            <a:r>
              <a:rPr lang="en-GB" sz="2800" dirty="0" smtClean="0"/>
              <a:t>Faithfulness now will be rewarded later (v9,10)</a:t>
            </a:r>
          </a:p>
          <a:p>
            <a:pPr>
              <a:buFont typeface="Arial" pitchFamily="34" charset="0"/>
              <a:buChar char="•"/>
            </a:pPr>
            <a:r>
              <a:rPr lang="en-GB" sz="2800" dirty="0" smtClean="0"/>
              <a:t> </a:t>
            </a:r>
            <a:r>
              <a:rPr lang="en-GB" sz="2800" dirty="0" smtClean="0"/>
              <a:t>They will be safe for eternity, with Jesus (v11)</a:t>
            </a:r>
            <a:endParaRPr lang="en-GB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86584" y="160233"/>
            <a:ext cx="1143000" cy="9144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GB" sz="9600" dirty="0" smtClean="0">
                <a:solidFill>
                  <a:srgbClr val="641202"/>
                </a:solidFill>
                <a:latin typeface="AR DARLING" pitchFamily="2" charset="0"/>
              </a:rPr>
              <a:t>7</a:t>
            </a:r>
            <a:endParaRPr lang="en-GB" sz="9600" dirty="0">
              <a:solidFill>
                <a:srgbClr val="641202"/>
              </a:solidFill>
              <a:latin typeface="AR DARLING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72384" y="172002"/>
            <a:ext cx="3581400" cy="445431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>
              <a:lnSpc>
                <a:spcPct val="70000"/>
              </a:lnSpc>
            </a:pPr>
            <a:r>
              <a:rPr lang="en-GB" sz="5400" dirty="0" smtClean="0">
                <a:solidFill>
                  <a:srgbClr val="2106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DARLING" pitchFamily="2" charset="0"/>
              </a:rPr>
              <a:t>SEVEN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2384" y="617433"/>
            <a:ext cx="3581400" cy="4572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>
              <a:lnSpc>
                <a:spcPct val="70000"/>
              </a:lnSpc>
            </a:pPr>
            <a:r>
              <a:rPr lang="en-GB" sz="5400" dirty="0" smtClean="0">
                <a:solidFill>
                  <a:srgbClr val="2106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DARLING" pitchFamily="2" charset="0"/>
              </a:rPr>
              <a:t>LETTERS</a:t>
            </a:r>
            <a:endParaRPr lang="en-GB" sz="6600" dirty="0">
              <a:solidFill>
                <a:srgbClr val="21060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 DARLING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2400" y="1219200"/>
            <a:ext cx="8839200" cy="76200"/>
          </a:xfrm>
          <a:prstGeom prst="rect">
            <a:avLst/>
          </a:prstGeom>
          <a:noFill/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en-GB" dirty="0" smtClean="0">
                <a:solidFill>
                  <a:srgbClr val="641202"/>
                </a:solidFill>
                <a:latin typeface="AR DARLING" pitchFamily="2" charset="0"/>
              </a:rPr>
              <a:t>_</a:t>
            </a:r>
            <a:endParaRPr lang="en-GB" dirty="0">
              <a:solidFill>
                <a:srgbClr val="641202"/>
              </a:solidFill>
              <a:latin typeface="AR DARLING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72000" y="152400"/>
            <a:ext cx="4495800" cy="702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70000"/>
              </a:lnSpc>
            </a:pPr>
            <a:r>
              <a:rPr lang="en-GB" sz="2800" dirty="0" smtClean="0">
                <a:solidFill>
                  <a:srgbClr val="2D08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#2 The Church that Suffered Revelation 2:8-11</a:t>
            </a:r>
            <a:endParaRPr lang="en-GB" sz="5400" dirty="0">
              <a:solidFill>
                <a:srgbClr val="2D080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 pitchFamily="34" charset="0"/>
            </a:endParaRPr>
          </a:p>
        </p:txBody>
      </p:sp>
      <p:pic>
        <p:nvPicPr>
          <p:cNvPr id="18434" name="Picture 2" descr="http://www.historyoftheancientworld.com/wp-content/uploads/2015/02/Martyrdom-of-Polycarp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3000" y="1447800"/>
            <a:ext cx="6810375" cy="45720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3048000" y="6096000"/>
            <a:ext cx="35695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i="1" dirty="0" smtClean="0"/>
              <a:t>Polycarp, Bishop of Smyrna</a:t>
            </a:r>
            <a:endParaRPr lang="en-GB" sz="2400" i="1" dirty="0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85050" y="1517146"/>
            <a:ext cx="1924050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86584" y="160233"/>
            <a:ext cx="1143000" cy="9144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GB" sz="9600" dirty="0" smtClean="0">
                <a:solidFill>
                  <a:srgbClr val="641202"/>
                </a:solidFill>
                <a:latin typeface="AR DARLING" pitchFamily="2" charset="0"/>
              </a:rPr>
              <a:t>7</a:t>
            </a:r>
            <a:endParaRPr lang="en-GB" sz="9600" dirty="0">
              <a:solidFill>
                <a:srgbClr val="641202"/>
              </a:solidFill>
              <a:latin typeface="AR DARLING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72384" y="172002"/>
            <a:ext cx="3581400" cy="445431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>
              <a:lnSpc>
                <a:spcPct val="70000"/>
              </a:lnSpc>
            </a:pPr>
            <a:r>
              <a:rPr lang="en-GB" sz="5400" dirty="0" smtClean="0">
                <a:solidFill>
                  <a:srgbClr val="2106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DARLING" pitchFamily="2" charset="0"/>
              </a:rPr>
              <a:t>SEVEN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2384" y="617433"/>
            <a:ext cx="3581400" cy="4572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>
              <a:lnSpc>
                <a:spcPct val="70000"/>
              </a:lnSpc>
            </a:pPr>
            <a:r>
              <a:rPr lang="en-GB" sz="5400" dirty="0" smtClean="0">
                <a:solidFill>
                  <a:srgbClr val="2106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DARLING" pitchFamily="2" charset="0"/>
              </a:rPr>
              <a:t>LETTERS</a:t>
            </a:r>
            <a:endParaRPr lang="en-GB" sz="6600" dirty="0">
              <a:solidFill>
                <a:srgbClr val="21060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 DARLING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2400" y="1219200"/>
            <a:ext cx="8839200" cy="76200"/>
          </a:xfrm>
          <a:prstGeom prst="rect">
            <a:avLst/>
          </a:prstGeom>
          <a:noFill/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en-GB" dirty="0" smtClean="0">
                <a:solidFill>
                  <a:srgbClr val="641202"/>
                </a:solidFill>
                <a:latin typeface="AR DARLING" pitchFamily="2" charset="0"/>
              </a:rPr>
              <a:t>_</a:t>
            </a:r>
            <a:endParaRPr lang="en-GB" dirty="0">
              <a:solidFill>
                <a:srgbClr val="641202"/>
              </a:solidFill>
              <a:latin typeface="AR DARLING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72000" y="152400"/>
            <a:ext cx="4495800" cy="702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70000"/>
              </a:lnSpc>
            </a:pPr>
            <a:r>
              <a:rPr lang="en-GB" sz="2800" dirty="0" smtClean="0">
                <a:solidFill>
                  <a:srgbClr val="2D08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#2 The Church that Suffered Revelation 2:8-11</a:t>
            </a:r>
            <a:endParaRPr lang="en-GB" sz="5400" dirty="0">
              <a:solidFill>
                <a:srgbClr val="2D080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2400" y="1524000"/>
            <a:ext cx="8534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/>
              <a:t>So...</a:t>
            </a:r>
          </a:p>
          <a:p>
            <a:pPr>
              <a:buFont typeface="Arial" pitchFamily="34" charset="0"/>
              <a:buChar char="•"/>
            </a:pPr>
            <a:r>
              <a:rPr lang="en-GB" sz="2800" dirty="0" smtClean="0"/>
              <a:t> ...do not be afraid (v10)</a:t>
            </a:r>
          </a:p>
          <a:p>
            <a:pPr>
              <a:buFont typeface="Arial" pitchFamily="34" charset="0"/>
              <a:buChar char="•"/>
            </a:pPr>
            <a:r>
              <a:rPr lang="en-GB" sz="2800" dirty="0" smtClean="0"/>
              <a:t> ...be faithful (v10)</a:t>
            </a:r>
          </a:p>
          <a:p>
            <a:pPr>
              <a:buFont typeface="Arial" pitchFamily="34" charset="0"/>
              <a:buChar char="•"/>
            </a:pPr>
            <a:r>
              <a:rPr lang="en-GB" sz="2800" dirty="0" smtClean="0"/>
              <a:t> </a:t>
            </a:r>
            <a:r>
              <a:rPr lang="en-GB" sz="2800" dirty="0" smtClean="0"/>
              <a:t>...shine! (Matthew 5:15)</a:t>
            </a:r>
            <a:endParaRPr lang="en-GB" sz="2800" dirty="0" smtClean="0"/>
          </a:p>
          <a:p>
            <a:pPr>
              <a:buFont typeface="Arial" pitchFamily="34" charset="0"/>
              <a:buChar char="•"/>
            </a:pPr>
            <a:r>
              <a:rPr lang="en-GB" sz="2800" dirty="0" smtClean="0"/>
              <a:t> ...do what Jesus did:</a:t>
            </a:r>
            <a:endParaRPr lang="en-GB" sz="2800" dirty="0" smtClean="0"/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304800" y="3810000"/>
            <a:ext cx="85344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GB" sz="28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Hebrews 12:2-3</a:t>
            </a:r>
            <a:r>
              <a:rPr kumimoji="0" lang="en-GB" sz="28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Jesus, [who] ... for the joy set before him he endured the cross, scorning its shame, and sat down at the right hand of the throne of God. 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en-GB" sz="2800" dirty="0" smtClean="0">
                <a:solidFill>
                  <a:schemeClr val="tx2"/>
                </a:solidFill>
                <a:latin typeface="+mj-lt"/>
              </a:rPr>
              <a:t>Consider </a:t>
            </a:r>
            <a:r>
              <a:rPr lang="en-GB" sz="2800" dirty="0" smtClean="0">
                <a:solidFill>
                  <a:schemeClr val="tx2"/>
                </a:solidFill>
                <a:latin typeface="+mj-lt"/>
              </a:rPr>
              <a:t>him who endured such opposition from sinners, so that you will not grow weary and lose heart</a:t>
            </a:r>
            <a:r>
              <a:rPr lang="en-GB" sz="2800" dirty="0" smtClean="0">
                <a:solidFill>
                  <a:schemeClr val="tx2"/>
                </a:solidFill>
                <a:latin typeface="+mj-lt"/>
              </a:rPr>
              <a:t>.</a:t>
            </a:r>
            <a:endParaRPr lang="en-GB" sz="28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94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94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7257</TotalTime>
  <Words>433</Words>
  <Application>Microsoft Office PowerPoint</Application>
  <PresentationFormat>On-screen Show (4:3)</PresentationFormat>
  <Paragraphs>80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Jon Mason</dc:creator>
  <cp:lastModifiedBy>Jon Mason</cp:lastModifiedBy>
  <cp:revision>12</cp:revision>
  <dcterms:created xsi:type="dcterms:W3CDTF">2006-08-16T00:00:00Z</dcterms:created>
  <dcterms:modified xsi:type="dcterms:W3CDTF">2016-04-10T07:14:25Z</dcterms:modified>
</cp:coreProperties>
</file>