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5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15"/>
          <p:cNvGrpSpPr/>
          <p:nvPr/>
        </p:nvGrpSpPr>
        <p:grpSpPr>
          <a:xfrm>
            <a:off x="304800" y="228600"/>
            <a:ext cx="5791200" cy="3228439"/>
            <a:chOff x="533400" y="1447800"/>
            <a:chExt cx="5791200" cy="3228439"/>
          </a:xfrm>
        </p:grpSpPr>
        <p:sp>
          <p:nvSpPr>
            <p:cNvPr id="13" name="Rectangle 12"/>
            <p:cNvSpPr/>
            <p:nvPr/>
          </p:nvSpPr>
          <p:spPr>
            <a:xfrm>
              <a:off x="533400" y="1447800"/>
              <a:ext cx="5791200" cy="3200400"/>
            </a:xfrm>
            <a:prstGeom prst="rect">
              <a:avLst/>
            </a:prstGeom>
            <a:solidFill>
              <a:schemeClr val="bg1">
                <a:alpha val="37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3400" y="1447800"/>
              <a:ext cx="5791200" cy="1323439"/>
            </a:xfrm>
            <a:prstGeom prst="rect">
              <a:avLst/>
            </a:prstGeom>
            <a:noFill/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8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itchFamily="18" charset="0"/>
                </a:rPr>
                <a:t>Mealtimes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3400" y="2590800"/>
              <a:ext cx="57912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itchFamily="18" charset="0"/>
                </a:rPr>
                <a:t>with the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3400" y="3352800"/>
              <a:ext cx="57912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8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itchFamily="18" charset="0"/>
                </a:rPr>
                <a:t>Messiah</a:t>
              </a:r>
            </a:p>
          </p:txBody>
        </p:sp>
      </p:grpSp>
      <p:sp>
        <p:nvSpPr>
          <p:cNvPr id="18" name="Rectangle 17"/>
          <p:cNvSpPr/>
          <p:nvPr/>
        </p:nvSpPr>
        <p:spPr>
          <a:xfrm>
            <a:off x="0" y="6019800"/>
            <a:ext cx="9144000" cy="838200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0" y="606806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#6 Mass Catering</a:t>
            </a:r>
            <a:endParaRPr lang="en-GB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 Black" pitchFamily="18" charset="0"/>
            </a:endParaRPr>
          </a:p>
          <a:p>
            <a:pPr algn="ctr"/>
            <a:r>
              <a:rPr lang="en-GB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(</a:t>
            </a:r>
            <a:r>
              <a:rPr lang="en-GB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Mark 8:1-21</a:t>
            </a:r>
            <a:r>
              <a:rPr lang="en-GB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)</a:t>
            </a:r>
            <a:endParaRPr lang="en-GB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 Black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3"/>
          <p:cNvGrpSpPr/>
          <p:nvPr/>
        </p:nvGrpSpPr>
        <p:grpSpPr>
          <a:xfrm>
            <a:off x="0" y="-39189"/>
            <a:ext cx="9144000" cy="1128075"/>
            <a:chOff x="0" y="-39189"/>
            <a:chExt cx="9144000" cy="1128075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44000" cy="1066800"/>
            </a:xfrm>
            <a:prstGeom prst="rect">
              <a:avLst/>
            </a:prstGeom>
            <a:solidFill>
              <a:schemeClr val="bg1">
                <a:alpha val="37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063" y="-39189"/>
              <a:ext cx="3505200" cy="707886"/>
            </a:xfrm>
            <a:prstGeom prst="rect">
              <a:avLst/>
            </a:prstGeom>
            <a:noFill/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itchFamily="18" charset="0"/>
                </a:rPr>
                <a:t>Mealtimes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2252" y="585651"/>
              <a:ext cx="12431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itchFamily="18" charset="0"/>
                </a:rPr>
                <a:t>with the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43000" y="381000"/>
              <a:ext cx="3352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itchFamily="18" charset="0"/>
                </a:rPr>
                <a:t>Messiah</a:t>
              </a:r>
            </a:p>
          </p:txBody>
        </p:sp>
      </p:grpSp>
      <p:sp>
        <p:nvSpPr>
          <p:cNvPr id="18" name="Rectangle 17"/>
          <p:cNvSpPr/>
          <p:nvPr/>
        </p:nvSpPr>
        <p:spPr>
          <a:xfrm>
            <a:off x="0" y="1066800"/>
            <a:ext cx="9144000" cy="57912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1066800"/>
            <a:ext cx="9144000" cy="0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3505200" y="152400"/>
            <a:ext cx="56388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#</a:t>
            </a:r>
            <a:r>
              <a:rPr lang="en-GB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6 Mass Catering</a:t>
            </a:r>
            <a:endParaRPr lang="en-GB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 Black" pitchFamily="18" charset="0"/>
            </a:endParaRPr>
          </a:p>
          <a:p>
            <a:pPr algn="r"/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(</a:t>
            </a:r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Mark 8:1-21</a:t>
            </a:r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)</a:t>
            </a:r>
            <a:endParaRPr lang="en-GB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 Black" pitchFamily="18" charset="0"/>
            </a:endParaRPr>
          </a:p>
        </p:txBody>
      </p:sp>
      <p:pic>
        <p:nvPicPr>
          <p:cNvPr id="19458" name="Picture 2" descr="https://upload.wikimedia.org/wikipedia/commons/thumb/2/29/Nrthrdtrip_196PAN.jpg/1920px-Nrthrdtrip_196P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67000"/>
            <a:ext cx="9144000" cy="1995488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533400" y="1447800"/>
            <a:ext cx="8077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 smtClean="0">
                <a:solidFill>
                  <a:schemeClr val="tx2"/>
                </a:solidFill>
              </a:rPr>
              <a:t>Matthew 15:30-31</a:t>
            </a:r>
            <a:r>
              <a:rPr lang="en-GB" sz="2000" dirty="0" smtClean="0">
                <a:solidFill>
                  <a:schemeClr val="tx2"/>
                </a:solidFill>
              </a:rPr>
              <a:t> Great crowds came to </a:t>
            </a:r>
            <a:r>
              <a:rPr lang="en-GB" sz="2000" dirty="0" smtClean="0">
                <a:solidFill>
                  <a:schemeClr val="tx2"/>
                </a:solidFill>
              </a:rPr>
              <a:t>him ... the </a:t>
            </a:r>
            <a:r>
              <a:rPr lang="en-GB" sz="2000" dirty="0" smtClean="0">
                <a:solidFill>
                  <a:schemeClr val="tx2"/>
                </a:solidFill>
              </a:rPr>
              <a:t>blind, the crippled, the mute and many </a:t>
            </a:r>
            <a:r>
              <a:rPr lang="en-GB" sz="2000" dirty="0" smtClean="0">
                <a:solidFill>
                  <a:schemeClr val="tx2"/>
                </a:solidFill>
              </a:rPr>
              <a:t>others ... and </a:t>
            </a:r>
            <a:r>
              <a:rPr lang="en-GB" sz="2000" dirty="0" smtClean="0">
                <a:solidFill>
                  <a:schemeClr val="tx2"/>
                </a:solidFill>
              </a:rPr>
              <a:t>he healed them</a:t>
            </a:r>
            <a:r>
              <a:rPr lang="en-GB" sz="2000" dirty="0" smtClean="0">
                <a:solidFill>
                  <a:schemeClr val="tx2"/>
                </a:solidFill>
              </a:rPr>
              <a:t>... they </a:t>
            </a:r>
            <a:r>
              <a:rPr lang="en-GB" sz="2000" dirty="0" smtClean="0">
                <a:solidFill>
                  <a:schemeClr val="tx2"/>
                </a:solidFill>
              </a:rPr>
              <a:t>saw the mute speaking, the crippled made well, the lame walking and the blind seeing. </a:t>
            </a:r>
            <a:endParaRPr lang="en-GB" sz="2000" dirty="0">
              <a:solidFill>
                <a:schemeClr val="tx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" y="5410200"/>
            <a:ext cx="72968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Jesus’ response to a hungry crowd with (almost) no food: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Compassion </a:t>
            </a:r>
            <a:r>
              <a:rPr lang="en-GB" dirty="0" smtClean="0"/>
              <a:t>(v2)</a:t>
            </a:r>
            <a:endParaRPr lang="en-GB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3"/>
          <p:cNvGrpSpPr/>
          <p:nvPr/>
        </p:nvGrpSpPr>
        <p:grpSpPr>
          <a:xfrm>
            <a:off x="0" y="-39189"/>
            <a:ext cx="9144000" cy="1128075"/>
            <a:chOff x="0" y="-39189"/>
            <a:chExt cx="9144000" cy="1128075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44000" cy="1066800"/>
            </a:xfrm>
            <a:prstGeom prst="rect">
              <a:avLst/>
            </a:prstGeom>
            <a:solidFill>
              <a:schemeClr val="bg1">
                <a:alpha val="37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063" y="-39189"/>
              <a:ext cx="3505200" cy="707886"/>
            </a:xfrm>
            <a:prstGeom prst="rect">
              <a:avLst/>
            </a:prstGeom>
            <a:noFill/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itchFamily="18" charset="0"/>
                </a:rPr>
                <a:t>Mealtimes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2252" y="585651"/>
              <a:ext cx="12431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itchFamily="18" charset="0"/>
                </a:rPr>
                <a:t>with the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43000" y="381000"/>
              <a:ext cx="3352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itchFamily="18" charset="0"/>
                </a:rPr>
                <a:t>Messiah</a:t>
              </a:r>
            </a:p>
          </p:txBody>
        </p:sp>
      </p:grpSp>
      <p:sp>
        <p:nvSpPr>
          <p:cNvPr id="18" name="Rectangle 17"/>
          <p:cNvSpPr/>
          <p:nvPr/>
        </p:nvSpPr>
        <p:spPr>
          <a:xfrm>
            <a:off x="0" y="1066800"/>
            <a:ext cx="9144000" cy="57912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3505200" y="152400"/>
            <a:ext cx="56388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#</a:t>
            </a:r>
            <a:r>
              <a:rPr lang="en-GB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6 Mass Catering</a:t>
            </a:r>
            <a:endParaRPr lang="en-GB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 Black" pitchFamily="18" charset="0"/>
            </a:endParaRPr>
          </a:p>
          <a:p>
            <a:pPr algn="r"/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(</a:t>
            </a:r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Mark 8:1-21</a:t>
            </a:r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)</a:t>
            </a:r>
            <a:endParaRPr lang="en-GB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 Black" pitchFamily="18" charset="0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9200"/>
            <a:ext cx="9144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1066800"/>
            <a:ext cx="9144000" cy="0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57200" y="5410200"/>
            <a:ext cx="72968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Jesus’ response to a hungry crowd with (almost) no food: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Compassion </a:t>
            </a:r>
            <a:r>
              <a:rPr lang="en-GB" dirty="0" smtClean="0"/>
              <a:t>(v2)</a:t>
            </a:r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 Grateful to God for what little they had </a:t>
            </a:r>
            <a:r>
              <a:rPr lang="en-GB" dirty="0" smtClean="0"/>
              <a:t>(v6,7)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3"/>
          <p:cNvGrpSpPr/>
          <p:nvPr/>
        </p:nvGrpSpPr>
        <p:grpSpPr>
          <a:xfrm>
            <a:off x="0" y="-39189"/>
            <a:ext cx="9144000" cy="1128075"/>
            <a:chOff x="0" y="-39189"/>
            <a:chExt cx="9144000" cy="1128075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44000" cy="1066800"/>
            </a:xfrm>
            <a:prstGeom prst="rect">
              <a:avLst/>
            </a:prstGeom>
            <a:solidFill>
              <a:schemeClr val="bg1">
                <a:alpha val="37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063" y="-39189"/>
              <a:ext cx="3505200" cy="707886"/>
            </a:xfrm>
            <a:prstGeom prst="rect">
              <a:avLst/>
            </a:prstGeom>
            <a:noFill/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itchFamily="18" charset="0"/>
                </a:rPr>
                <a:t>Mealtimes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2252" y="585651"/>
              <a:ext cx="12431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itchFamily="18" charset="0"/>
                </a:rPr>
                <a:t>with the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43000" y="381000"/>
              <a:ext cx="3352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itchFamily="18" charset="0"/>
                </a:rPr>
                <a:t>Messiah</a:t>
              </a:r>
            </a:p>
          </p:txBody>
        </p:sp>
      </p:grpSp>
      <p:sp>
        <p:nvSpPr>
          <p:cNvPr id="18" name="Rectangle 17"/>
          <p:cNvSpPr/>
          <p:nvPr/>
        </p:nvSpPr>
        <p:spPr>
          <a:xfrm>
            <a:off x="0" y="1066800"/>
            <a:ext cx="9144000" cy="57912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3505200" y="152400"/>
            <a:ext cx="56388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#</a:t>
            </a:r>
            <a:r>
              <a:rPr lang="en-GB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6 Mass Catering</a:t>
            </a:r>
            <a:endParaRPr lang="en-GB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 Black" pitchFamily="18" charset="0"/>
            </a:endParaRPr>
          </a:p>
          <a:p>
            <a:pPr algn="r"/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(</a:t>
            </a:r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Mark 8:1-21</a:t>
            </a:r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)</a:t>
            </a:r>
            <a:endParaRPr lang="en-GB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 Black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1066800"/>
            <a:ext cx="9144000" cy="0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4800" y="1371600"/>
            <a:ext cx="853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The Pharisees’ blindness:</a:t>
            </a:r>
          </a:p>
          <a:p>
            <a:r>
              <a:rPr lang="en-GB" sz="2400" dirty="0" smtClean="0"/>
              <a:t>They wanted a sign – (ANOTHER one!) </a:t>
            </a:r>
            <a:r>
              <a:rPr lang="en-GB" dirty="0" smtClean="0"/>
              <a:t>(v11)</a:t>
            </a:r>
          </a:p>
          <a:p>
            <a:pPr marL="0" lvl="1"/>
            <a:endParaRPr lang="en-GB" sz="2400" b="1" dirty="0" smtClean="0">
              <a:solidFill>
                <a:schemeClr val="tx2"/>
              </a:solidFill>
            </a:endParaRPr>
          </a:p>
          <a:p>
            <a:pPr marL="0" lvl="1"/>
            <a:r>
              <a:rPr lang="en-GB" sz="2400" b="1" dirty="0" smtClean="0">
                <a:solidFill>
                  <a:schemeClr val="tx2"/>
                </a:solidFill>
              </a:rPr>
              <a:t>2Corinthians </a:t>
            </a:r>
            <a:r>
              <a:rPr lang="en-GB" sz="2400" b="1" dirty="0" smtClean="0">
                <a:solidFill>
                  <a:schemeClr val="tx2"/>
                </a:solidFill>
              </a:rPr>
              <a:t>4:4</a:t>
            </a:r>
            <a:r>
              <a:rPr lang="en-GB" sz="2400" dirty="0" smtClean="0">
                <a:solidFill>
                  <a:schemeClr val="tx2"/>
                </a:solidFill>
              </a:rPr>
              <a:t> The god of this age has blinded the minds of unbelievers, so that they cannot see the light of the gospel that displays the glory of </a:t>
            </a:r>
            <a:r>
              <a:rPr lang="en-GB" sz="2400" dirty="0" smtClean="0">
                <a:solidFill>
                  <a:schemeClr val="tx2"/>
                </a:solidFill>
              </a:rPr>
              <a:t>Christ</a:t>
            </a:r>
          </a:p>
          <a:p>
            <a:pPr marL="0" lvl="1"/>
            <a:endParaRPr lang="en-GB" sz="2400" dirty="0" smtClean="0">
              <a:solidFill>
                <a:schemeClr val="tx2"/>
              </a:solidFill>
            </a:endParaRPr>
          </a:p>
          <a:p>
            <a:pPr marL="0" lvl="1"/>
            <a:r>
              <a:rPr lang="en-GB" sz="2400" b="1" dirty="0" smtClean="0">
                <a:solidFill>
                  <a:srgbClr val="1F497D"/>
                </a:solidFill>
                <a:ea typeface="Calibri" pitchFamily="34" charset="0"/>
                <a:cs typeface="Times New Roman" pitchFamily="18" charset="0"/>
              </a:rPr>
              <a:t>2Corinthians 4:6 </a:t>
            </a:r>
            <a:r>
              <a:rPr lang="en-GB" sz="2400" dirty="0" smtClean="0">
                <a:solidFill>
                  <a:srgbClr val="1F497D"/>
                </a:solidFill>
                <a:ea typeface="Calibri" pitchFamily="34" charset="0"/>
                <a:cs typeface="Times New Roman" pitchFamily="18" charset="0"/>
              </a:rPr>
              <a:t>[God...] made his light shine in our hearts to give us the light of the knowledge of God’s glory displayed in the face of Christ</a:t>
            </a:r>
            <a:r>
              <a:rPr lang="en-GB" sz="2400" dirty="0" smtClean="0">
                <a:solidFill>
                  <a:srgbClr val="1F497D"/>
                </a:solidFill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lvl="1"/>
            <a:endParaRPr lang="en-GB" sz="2400" dirty="0" smtClean="0">
              <a:solidFill>
                <a:srgbClr val="1F497D"/>
              </a:solidFill>
              <a:cs typeface="Times New Roman" pitchFamily="18" charset="0"/>
            </a:endParaRPr>
          </a:p>
          <a:p>
            <a:pPr marL="0" lvl="1"/>
            <a:r>
              <a:rPr lang="en-GB" sz="2400" dirty="0" smtClean="0">
                <a:cs typeface="Times New Roman" pitchFamily="18" charset="0"/>
              </a:rPr>
              <a:t>Only the gospel of Jesus can un-blind people.</a:t>
            </a:r>
            <a:endParaRPr lang="en-GB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3"/>
          <p:cNvGrpSpPr/>
          <p:nvPr/>
        </p:nvGrpSpPr>
        <p:grpSpPr>
          <a:xfrm>
            <a:off x="0" y="-39189"/>
            <a:ext cx="9144000" cy="1128075"/>
            <a:chOff x="0" y="-39189"/>
            <a:chExt cx="9144000" cy="1128075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44000" cy="1066800"/>
            </a:xfrm>
            <a:prstGeom prst="rect">
              <a:avLst/>
            </a:prstGeom>
            <a:solidFill>
              <a:schemeClr val="bg1">
                <a:alpha val="37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063" y="-39189"/>
              <a:ext cx="3505200" cy="707886"/>
            </a:xfrm>
            <a:prstGeom prst="rect">
              <a:avLst/>
            </a:prstGeom>
            <a:noFill/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itchFamily="18" charset="0"/>
                </a:rPr>
                <a:t>Mealtimes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2252" y="585651"/>
              <a:ext cx="12431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itchFamily="18" charset="0"/>
                </a:rPr>
                <a:t>with the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43000" y="381000"/>
              <a:ext cx="3352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itchFamily="18" charset="0"/>
                </a:rPr>
                <a:t>Messiah</a:t>
              </a:r>
            </a:p>
          </p:txBody>
        </p:sp>
      </p:grpSp>
      <p:sp>
        <p:nvSpPr>
          <p:cNvPr id="18" name="Rectangle 17"/>
          <p:cNvSpPr/>
          <p:nvPr/>
        </p:nvSpPr>
        <p:spPr>
          <a:xfrm>
            <a:off x="0" y="1066800"/>
            <a:ext cx="9144000" cy="57912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3505200" y="152400"/>
            <a:ext cx="56388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#</a:t>
            </a:r>
            <a:r>
              <a:rPr lang="en-GB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6 Mass Catering</a:t>
            </a:r>
            <a:endParaRPr lang="en-GB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 Black" pitchFamily="18" charset="0"/>
            </a:endParaRPr>
          </a:p>
          <a:p>
            <a:pPr algn="r"/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(</a:t>
            </a:r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Mark 8:1-21</a:t>
            </a:r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)</a:t>
            </a:r>
            <a:endParaRPr lang="en-GB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 Black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1066800"/>
            <a:ext cx="9144000" cy="0"/>
          </a:xfrm>
          <a:prstGeom prst="lin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4800" y="1371600"/>
            <a:ext cx="853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The Disciples’ temporary blindness:</a:t>
            </a:r>
          </a:p>
          <a:p>
            <a:r>
              <a:rPr lang="en-GB" sz="2400" dirty="0" smtClean="0"/>
              <a:t>Fixated by lunch </a:t>
            </a:r>
            <a:r>
              <a:rPr lang="en-GB" dirty="0" smtClean="0"/>
              <a:t>(v13-16)</a:t>
            </a:r>
          </a:p>
          <a:p>
            <a:pPr marL="0" lvl="1"/>
            <a:r>
              <a:rPr lang="en-GB" sz="2400" dirty="0" smtClean="0"/>
              <a:t>How have they forgotten so quickly? </a:t>
            </a:r>
            <a:r>
              <a:rPr lang="en-GB" dirty="0" smtClean="0"/>
              <a:t>(</a:t>
            </a:r>
            <a:r>
              <a:rPr lang="en-GB" dirty="0" smtClean="0"/>
              <a:t>v17-21)</a:t>
            </a:r>
          </a:p>
          <a:p>
            <a:pPr marL="0" lvl="1"/>
            <a:r>
              <a:rPr lang="en-GB" sz="2400" dirty="0" smtClean="0"/>
              <a:t>    They’ve forgotten to learn from Jesus’ past faithfulness to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11236</TotalTime>
  <Words>275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Mason</dc:creator>
  <cp:lastModifiedBy>Jon Mason</cp:lastModifiedBy>
  <cp:revision>34</cp:revision>
  <dcterms:created xsi:type="dcterms:W3CDTF">2006-08-16T00:00:00Z</dcterms:created>
  <dcterms:modified xsi:type="dcterms:W3CDTF">2016-02-21T17:21:22Z</dcterms:modified>
</cp:coreProperties>
</file>