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286" y="-1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1B9A6-0D4D-4DE2-AE02-6384245A2CE3}" type="datetimeFigureOut">
              <a:rPr lang="en-GB" smtClean="0"/>
              <a:pPr/>
              <a:t>20/03/2016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1A54A-C160-48E1-AE4D-F9528BDB9AD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1A54A-C160-48E1-AE4D-F9528BDB9AD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304800" y="228600"/>
            <a:ext cx="5791200" cy="3228439"/>
            <a:chOff x="533400" y="1447800"/>
            <a:chExt cx="5791200" cy="3228439"/>
          </a:xfrm>
        </p:grpSpPr>
        <p:sp>
          <p:nvSpPr>
            <p:cNvPr id="13" name="Rectangle 12"/>
            <p:cNvSpPr/>
            <p:nvPr/>
          </p:nvSpPr>
          <p:spPr>
            <a:xfrm>
              <a:off x="533400" y="1447800"/>
              <a:ext cx="5791200" cy="32004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3400" y="1447800"/>
              <a:ext cx="5791200" cy="1323439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3400" y="2590800"/>
              <a:ext cx="5791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5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3400" y="3352800"/>
              <a:ext cx="5791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6019800"/>
            <a:ext cx="9144000" cy="83820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-16413" y="600710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ct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6146" name="Picture 2" descr="http://wp.patheos.com.s3.amazonaws.com/blogs/faithwalkers/files/2013/03/passover-la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143000"/>
            <a:ext cx="7696200" cy="5629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4098" name="Picture 2" descr="http://www.reformjudaism.org/sites/default/files/styles/article_inline_image/public/passoverharoset%20large.jpg?itok=XGee-0h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267200"/>
            <a:ext cx="2600325" cy="1885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0" name="Picture 4" descr="http://hickoryhill.locallygrown.net/files/product/image/138545/original/RomaineLettu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524000"/>
            <a:ext cx="2195513" cy="1828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2" name="Picture 6" descr="http://www.apologeticasiloe.com/Apologetica/Pascua%20Eterna_files/matz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1447800"/>
            <a:ext cx="2400300" cy="1600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4" name="Picture 8" descr="http://www.delices-du-monde.fr/photos-recettes/miniatures/01-zeroa-pessa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3886200"/>
            <a:ext cx="2286000" cy="2286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3" name="TextBox 52"/>
          <p:cNvSpPr txBox="1"/>
          <p:nvPr/>
        </p:nvSpPr>
        <p:spPr>
          <a:xfrm>
            <a:off x="762000" y="3171825"/>
            <a:ext cx="19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Unleavened bread</a:t>
            </a:r>
            <a:endParaRPr lang="en-GB" dirty="0"/>
          </a:p>
        </p:txBody>
      </p:sp>
      <p:sp>
        <p:nvSpPr>
          <p:cNvPr id="54" name="TextBox 53"/>
          <p:cNvSpPr txBox="1"/>
          <p:nvPr/>
        </p:nvSpPr>
        <p:spPr>
          <a:xfrm>
            <a:off x="1047750" y="6296025"/>
            <a:ext cx="1224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Roast lamb</a:t>
            </a:r>
            <a:endParaRPr lang="en-GB" dirty="0"/>
          </a:p>
        </p:txBody>
      </p:sp>
      <p:sp>
        <p:nvSpPr>
          <p:cNvPr id="55" name="TextBox 54"/>
          <p:cNvSpPr txBox="1"/>
          <p:nvPr/>
        </p:nvSpPr>
        <p:spPr>
          <a:xfrm>
            <a:off x="6829425" y="6267450"/>
            <a:ext cx="101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Charoset</a:t>
            </a:r>
            <a:endParaRPr lang="en-GB" dirty="0"/>
          </a:p>
        </p:txBody>
      </p:sp>
      <p:sp>
        <p:nvSpPr>
          <p:cNvPr id="56" name="TextBox 55"/>
          <p:cNvSpPr txBox="1"/>
          <p:nvPr/>
        </p:nvSpPr>
        <p:spPr>
          <a:xfrm>
            <a:off x="6848475" y="3419475"/>
            <a:ext cx="12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Bitter herbs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3352800" y="1219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PASSOVER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22" name="Picture 10" descr="http://upload.wikimedia.org/wikipedia/commons/6/67/Glass_wine_white_backg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362200"/>
            <a:ext cx="2114550" cy="2819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2667000" y="2209800"/>
            <a:ext cx="61722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b="1" dirty="0" smtClean="0">
                <a:solidFill>
                  <a:schemeClr val="tx2"/>
                </a:solidFill>
              </a:rPr>
              <a:t>Exodus 6:6-7</a:t>
            </a:r>
            <a:r>
              <a:rPr lang="en-GB" sz="2800" dirty="0" smtClean="0">
                <a:solidFill>
                  <a:schemeClr val="tx2"/>
                </a:solidFill>
              </a:rPr>
              <a:t>: I am the </a:t>
            </a:r>
            <a:r>
              <a:rPr lang="en-GB" sz="2800" cap="small" dirty="0" smtClean="0">
                <a:solidFill>
                  <a:schemeClr val="tx2"/>
                </a:solidFill>
              </a:rPr>
              <a:t>Lord</a:t>
            </a:r>
            <a:r>
              <a:rPr lang="en-GB" sz="2800" dirty="0" smtClean="0">
                <a:solidFill>
                  <a:schemeClr val="tx2"/>
                </a:solidFill>
              </a:rPr>
              <a:t>, and </a:t>
            </a:r>
            <a:r>
              <a:rPr lang="en-GB" sz="2800" u="sng" dirty="0" smtClean="0">
                <a:solidFill>
                  <a:schemeClr val="tx2"/>
                </a:solidFill>
              </a:rPr>
              <a:t>I will bring you out</a:t>
            </a:r>
            <a:r>
              <a:rPr lang="en-GB" sz="2800" dirty="0" smtClean="0">
                <a:solidFill>
                  <a:schemeClr val="tx2"/>
                </a:solidFill>
              </a:rPr>
              <a:t> from under the yoke of the Egyptians. </a:t>
            </a:r>
            <a:r>
              <a:rPr lang="en-GB" sz="2800" u="sng" dirty="0" smtClean="0">
                <a:solidFill>
                  <a:schemeClr val="tx2"/>
                </a:solidFill>
              </a:rPr>
              <a:t>I will free you</a:t>
            </a:r>
            <a:r>
              <a:rPr lang="en-GB" sz="2800" dirty="0" smtClean="0">
                <a:solidFill>
                  <a:schemeClr val="tx2"/>
                </a:solidFill>
              </a:rPr>
              <a:t> from being slaves to them, and </a:t>
            </a:r>
            <a:r>
              <a:rPr lang="en-GB" sz="2800" u="sng" dirty="0" smtClean="0">
                <a:solidFill>
                  <a:schemeClr val="tx2"/>
                </a:solidFill>
              </a:rPr>
              <a:t>I will redeem you</a:t>
            </a:r>
            <a:r>
              <a:rPr lang="en-GB" sz="2800" dirty="0" smtClean="0">
                <a:solidFill>
                  <a:schemeClr val="tx2"/>
                </a:solidFill>
              </a:rPr>
              <a:t> with an outstretched arm and with mighty acts of judgment. </a:t>
            </a:r>
            <a:r>
              <a:rPr lang="en-GB" sz="2800" baseline="30000" dirty="0" smtClean="0">
                <a:solidFill>
                  <a:schemeClr val="tx2"/>
                </a:solidFill>
              </a:rPr>
              <a:t> </a:t>
            </a:r>
            <a:r>
              <a:rPr lang="en-GB" sz="2800" u="sng" dirty="0" smtClean="0">
                <a:solidFill>
                  <a:schemeClr val="tx2"/>
                </a:solidFill>
              </a:rPr>
              <a:t>I will take you as my own</a:t>
            </a:r>
            <a:r>
              <a:rPr lang="en-GB" sz="2800" dirty="0" smtClean="0">
                <a:solidFill>
                  <a:schemeClr val="tx2"/>
                </a:solidFill>
              </a:rPr>
              <a:t> people</a:t>
            </a:r>
            <a:endParaRPr lang="en-GB" sz="2400" dirty="0" smtClean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5334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4 cups of wine </a:t>
            </a:r>
            <a:r>
              <a:rPr lang="en-GB" dirty="0" smtClean="0"/>
              <a:t>= </a:t>
            </a:r>
            <a:r>
              <a:rPr lang="en-GB" dirty="0" smtClean="0"/>
              <a:t>4 promises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4098" name="Picture 2" descr="http://www.reformjudaism.org/sites/default/files/styles/article_inline_image/public/passoverharoset%20large.jpg?itok=XGee-0h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267200"/>
            <a:ext cx="2600325" cy="1885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0" name="Picture 4" descr="http://hickoryhill.locallygrown.net/files/product/image/138545/original/RomaineLettu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524000"/>
            <a:ext cx="2195513" cy="1828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2" name="Picture 6" descr="http://www.apologeticasiloe.com/Apologetica/Pascua%20Eterna_files/matz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1447800"/>
            <a:ext cx="2400300" cy="1600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4" name="Picture 8" descr="http://www.delices-du-monde.fr/photos-recettes/miniatures/01-zeroa-pessa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3886200"/>
            <a:ext cx="2286000" cy="2286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6" name="Picture 10" descr="http://upload.wikimedia.org/wikipedia/commons/6/67/Glass_wine_white_backgroun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2438400"/>
            <a:ext cx="2114550" cy="2819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2" name="TextBox 51"/>
          <p:cNvSpPr txBox="1"/>
          <p:nvPr/>
        </p:nvSpPr>
        <p:spPr>
          <a:xfrm>
            <a:off x="4114800" y="5334000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Wine</a:t>
            </a:r>
            <a:endParaRPr lang="en-GB" dirty="0"/>
          </a:p>
        </p:txBody>
      </p:sp>
      <p:sp>
        <p:nvSpPr>
          <p:cNvPr id="53" name="TextBox 52"/>
          <p:cNvSpPr txBox="1"/>
          <p:nvPr/>
        </p:nvSpPr>
        <p:spPr>
          <a:xfrm>
            <a:off x="762000" y="3171825"/>
            <a:ext cx="19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Unleavened bread</a:t>
            </a:r>
            <a:endParaRPr lang="en-GB" dirty="0"/>
          </a:p>
        </p:txBody>
      </p:sp>
      <p:sp>
        <p:nvSpPr>
          <p:cNvPr id="54" name="TextBox 53"/>
          <p:cNvSpPr txBox="1"/>
          <p:nvPr/>
        </p:nvSpPr>
        <p:spPr>
          <a:xfrm>
            <a:off x="1047750" y="6296025"/>
            <a:ext cx="1224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Roast lamb</a:t>
            </a:r>
            <a:endParaRPr lang="en-GB" dirty="0"/>
          </a:p>
        </p:txBody>
      </p:sp>
      <p:sp>
        <p:nvSpPr>
          <p:cNvPr id="55" name="TextBox 54"/>
          <p:cNvSpPr txBox="1"/>
          <p:nvPr/>
        </p:nvSpPr>
        <p:spPr>
          <a:xfrm>
            <a:off x="6829425" y="6267450"/>
            <a:ext cx="101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Charoset</a:t>
            </a:r>
            <a:endParaRPr lang="en-GB" dirty="0"/>
          </a:p>
        </p:txBody>
      </p:sp>
      <p:sp>
        <p:nvSpPr>
          <p:cNvPr id="56" name="TextBox 55"/>
          <p:cNvSpPr txBox="1"/>
          <p:nvPr/>
        </p:nvSpPr>
        <p:spPr>
          <a:xfrm>
            <a:off x="6848475" y="3419475"/>
            <a:ext cx="12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Bitter herbs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352800" y="1219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PASSOVER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4102" name="Picture 6" descr="http://www.apologeticasiloe.com/Apologetica/Pascua%20Eterna_files/mat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447800"/>
            <a:ext cx="2400300" cy="1600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3" name="TextBox 52"/>
          <p:cNvSpPr txBox="1"/>
          <p:nvPr/>
        </p:nvSpPr>
        <p:spPr>
          <a:xfrm>
            <a:off x="762000" y="3171825"/>
            <a:ext cx="19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Unleavened bread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1752600" y="3581400"/>
            <a:ext cx="716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dirty="0" smtClean="0">
                <a:solidFill>
                  <a:schemeClr val="tx2"/>
                </a:solidFill>
              </a:rPr>
              <a:t>Isaiah </a:t>
            </a:r>
            <a:r>
              <a:rPr lang="en-GB" sz="3200" b="1" dirty="0" smtClean="0">
                <a:solidFill>
                  <a:schemeClr val="tx2"/>
                </a:solidFill>
              </a:rPr>
              <a:t>53:5</a:t>
            </a:r>
          </a:p>
          <a:p>
            <a:pPr marL="0" lvl="1"/>
            <a:r>
              <a:rPr lang="en-GB" sz="3200" dirty="0" smtClean="0">
                <a:solidFill>
                  <a:schemeClr val="tx2"/>
                </a:solidFill>
              </a:rPr>
              <a:t> </a:t>
            </a:r>
            <a:r>
              <a:rPr lang="en-GB" sz="3200" dirty="0" smtClean="0">
                <a:solidFill>
                  <a:schemeClr val="tx2"/>
                </a:solidFill>
              </a:rPr>
              <a:t>...he was pierced for our transgressions,</a:t>
            </a:r>
            <a:br>
              <a:rPr lang="en-GB" sz="3200" dirty="0" smtClean="0">
                <a:solidFill>
                  <a:schemeClr val="tx2"/>
                </a:solidFill>
              </a:rPr>
            </a:br>
            <a:r>
              <a:rPr lang="en-GB" sz="3200" dirty="0" smtClean="0">
                <a:solidFill>
                  <a:schemeClr val="tx2"/>
                </a:solidFill>
              </a:rPr>
              <a:t>    he was crushed for our iniquities</a:t>
            </a:r>
            <a:r>
              <a:rPr lang="en-GB" sz="3200" dirty="0" smtClean="0">
                <a:solidFill>
                  <a:schemeClr val="tx2"/>
                </a:solidFill>
              </a:rPr>
              <a:t>;</a:t>
            </a:r>
            <a:endParaRPr lang="en-GB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pic>
        <p:nvPicPr>
          <p:cNvPr id="4106" name="Picture 10" descr="http://upload.wikimedia.org/wikipedia/commons/6/67/Glass_wine_white_backg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2438400"/>
            <a:ext cx="2114550" cy="2819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2438400" y="5486400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dirty="0" smtClean="0">
                <a:solidFill>
                  <a:schemeClr val="tx2"/>
                </a:solidFill>
              </a:rPr>
              <a:t>Exodus 6:6-7</a:t>
            </a:r>
          </a:p>
          <a:p>
            <a:pPr marL="0" lvl="1"/>
            <a:r>
              <a:rPr lang="en-GB" sz="3200" dirty="0" smtClean="0">
                <a:solidFill>
                  <a:schemeClr val="tx2"/>
                </a:solidFill>
              </a:rPr>
              <a:t> ...I will redeem you.</a:t>
            </a:r>
            <a:endParaRPr lang="en-GB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/>
          <p:nvPr/>
        </p:nvGrpSpPr>
        <p:grpSpPr>
          <a:xfrm>
            <a:off x="0" y="-39189"/>
            <a:ext cx="9144000" cy="1128075"/>
            <a:chOff x="0" y="-39189"/>
            <a:chExt cx="9144000" cy="1128075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106680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063" y="-39189"/>
              <a:ext cx="3505200" cy="707886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Mealtimes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252" y="585651"/>
              <a:ext cx="1243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with the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43000" y="381000"/>
              <a:ext cx="335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 Black" pitchFamily="18" charset="0"/>
                </a:rPr>
                <a:t>Messiah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505200" y="152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#10 The Last Supper</a:t>
            </a:r>
          </a:p>
          <a:p>
            <a:pPr algn="r"/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(Matthew 26:17-30)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000" y="1524000"/>
            <a:ext cx="716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600" dirty="0" smtClean="0"/>
              <a:t>Is he your substitute?</a:t>
            </a:r>
          </a:p>
          <a:p>
            <a:pPr marL="0" lvl="1"/>
            <a:endParaRPr lang="en-GB" dirty="0" smtClean="0"/>
          </a:p>
          <a:p>
            <a:pPr marL="0" lvl="1"/>
            <a:r>
              <a:rPr lang="en-GB" sz="3200" b="1" dirty="0" smtClean="0">
                <a:solidFill>
                  <a:schemeClr val="tx2"/>
                </a:solidFill>
              </a:rPr>
              <a:t> v20 </a:t>
            </a:r>
            <a:r>
              <a:rPr lang="en-GB" sz="3200" dirty="0" smtClean="0">
                <a:solidFill>
                  <a:schemeClr val="tx2"/>
                </a:solidFill>
              </a:rPr>
              <a:t>One of you will betray me...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3293983"/>
            <a:ext cx="8458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dirty="0" smtClean="0">
                <a:solidFill>
                  <a:schemeClr val="tx2"/>
                </a:solidFill>
              </a:rPr>
              <a:t>2Corinthians 13:5</a:t>
            </a:r>
            <a:r>
              <a:rPr lang="en-GB" sz="3200" dirty="0" smtClean="0">
                <a:solidFill>
                  <a:schemeClr val="tx2"/>
                </a:solidFill>
              </a:rPr>
              <a:t> Examine yourselves to see whether you are in the faith; test yourselves.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16784</TotalTime>
  <Words>235</Words>
  <Application>Microsoft Office PowerPoint</Application>
  <PresentationFormat>On-screen Show (4:3)</PresentationFormat>
  <Paragraphs>69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45</cp:revision>
  <dcterms:created xsi:type="dcterms:W3CDTF">2006-08-16T00:00:00Z</dcterms:created>
  <dcterms:modified xsi:type="dcterms:W3CDTF">2016-03-20T16:40:15Z</dcterms:modified>
</cp:coreProperties>
</file>